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  <p:sldId id="258" r:id="rId4"/>
    <p:sldId id="259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2" y="2208000"/>
            <a:ext cx="8545479" cy="1824000"/>
          </a:xfrm>
        </p:spPr>
        <p:txBody>
          <a:bodyPr lIns="0" tIns="0" rIns="0" bIns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32000"/>
            <a:ext cx="9753600" cy="18240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06902"/>
            <a:ext cx="975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906713"/>
            <a:ext cx="9753600" cy="1500187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4"/>
            <a:ext cx="4777317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47097"/>
            <a:ext cx="4777317" cy="3879065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4779432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47096"/>
            <a:ext cx="4779433" cy="3879067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9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06376"/>
            <a:ext cx="7416800" cy="43878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72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1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9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9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63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846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4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225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4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7"/>
            <a:ext cx="9753600" cy="1470025"/>
          </a:xfrm>
        </p:spPr>
        <p:txBody>
          <a:bodyPr/>
          <a:lstStyle>
            <a:lvl1pPr algn="ctr">
              <a:defRPr>
                <a:latin typeface="Verdana"/>
                <a:cs typeface="Verdana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9753600" cy="1752600"/>
          </a:xfrm>
        </p:spPr>
        <p:txBody>
          <a:bodyPr lIns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4632000"/>
            <a:ext cx="12192000" cy="18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2208000"/>
            <a:ext cx="9753600" cy="18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28036_MBO_logo_V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208002"/>
            <a:ext cx="8534400" cy="1823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632001"/>
            <a:ext cx="9753600" cy="182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55026" y="6575622"/>
            <a:ext cx="3217775" cy="1384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nl-NL" sz="900" dirty="0">
                <a:solidFill>
                  <a:schemeClr val="accent1"/>
                </a:solidFill>
              </a:rPr>
              <a:t>Onderdeel </a:t>
            </a:r>
            <a:r>
              <a:rPr lang="nl-NL" sz="900" dirty="0" smtClean="0">
                <a:solidFill>
                  <a:schemeClr val="accent1"/>
                </a:solidFill>
              </a:rPr>
              <a:t>van</a:t>
            </a:r>
            <a:r>
              <a:rPr lang="nl-NL" sz="900" baseline="0" dirty="0" smtClean="0">
                <a:solidFill>
                  <a:schemeClr val="accent1"/>
                </a:solidFill>
              </a:rPr>
              <a:t> </a:t>
            </a:r>
            <a:r>
              <a:rPr lang="nl-NL" sz="900" b="1" dirty="0" smtClean="0">
                <a:solidFill>
                  <a:schemeClr val="accent1"/>
                </a:solidFill>
              </a:rPr>
              <a:t>STC GROUP</a:t>
            </a:r>
            <a:endParaRPr lang="nl-NL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8036_MBO_foote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912"/>
            <a:ext cx="12192000" cy="577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2"/>
            <a:ext cx="9753600" cy="4525963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algn="l"/>
            <a:fld id="{C3AD186D-9E66-6041-B2EE-C3D96E49AED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Combineren van bewerkingen in berekeningen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8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</a:p>
          <a:p>
            <a:endParaRPr lang="nl-NL" dirty="0" smtClean="0"/>
          </a:p>
          <a:p>
            <a:r>
              <a:rPr lang="nl-NL" dirty="0" smtClean="0"/>
              <a:t>Wat weten we nog?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Les </a:t>
            </a:r>
            <a:r>
              <a:rPr lang="nl-NL" dirty="0"/>
              <a:t>6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9200" y="1598401"/>
            <a:ext cx="4775200" cy="4517727"/>
          </a:xfrm>
        </p:spPr>
        <p:txBody>
          <a:bodyPr/>
          <a:lstStyle/>
          <a:p>
            <a:pPr marL="0" indent="0">
              <a:buNone/>
            </a:pPr>
            <a:r>
              <a:rPr lang="nl-NL" sz="2800" b="1" u="sng" dirty="0">
                <a:latin typeface="+mj-lt"/>
              </a:rPr>
              <a:t>Na deze les weet je:</a:t>
            </a:r>
            <a:endParaRPr lang="nl-NL" sz="2800" dirty="0">
              <a:latin typeface="+mj-lt"/>
            </a:endParaRPr>
          </a:p>
          <a:p>
            <a:pPr marL="0" indent="0">
              <a:buNone/>
            </a:pPr>
            <a:r>
              <a:rPr lang="nl-NL" sz="2800" dirty="0">
                <a:latin typeface="+mj-lt"/>
              </a:rPr>
              <a:t> </a:t>
            </a:r>
          </a:p>
          <a:p>
            <a:pPr>
              <a:buFontTx/>
              <a:buChar char="-"/>
            </a:pPr>
            <a:r>
              <a:rPr lang="nl-NL" sz="2800" dirty="0" smtClean="0">
                <a:latin typeface="+mj-lt"/>
              </a:rPr>
              <a:t>Hoe je een situatie vertaalt naar een som.</a:t>
            </a:r>
          </a:p>
          <a:p>
            <a:pPr>
              <a:buFontTx/>
              <a:buChar char="-"/>
            </a:pPr>
            <a:endParaRPr lang="nl-NL" sz="2800" dirty="0">
              <a:latin typeface="+mj-lt"/>
            </a:endParaRPr>
          </a:p>
          <a:p>
            <a:pPr>
              <a:buFontTx/>
              <a:buChar char="-"/>
            </a:pPr>
            <a:r>
              <a:rPr lang="nl-NL" sz="2800" dirty="0" smtClean="0">
                <a:latin typeface="+mj-lt"/>
              </a:rPr>
              <a:t>Hoe je een antwoord kunt controleren</a:t>
            </a:r>
          </a:p>
          <a:p>
            <a:pPr>
              <a:buFontTx/>
              <a:buChar char="-"/>
            </a:pPr>
            <a:endParaRPr lang="nl-NL" sz="2800" dirty="0" smtClean="0">
              <a:latin typeface="+mj-lt"/>
            </a:endParaRP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239182" y="1598401"/>
            <a:ext cx="54597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u="sng" dirty="0"/>
              <a:t>Na deze les </a:t>
            </a:r>
            <a:r>
              <a:rPr lang="nl-NL" sz="2800" b="1" u="sng" dirty="0" smtClean="0"/>
              <a:t>kun je:</a:t>
            </a:r>
            <a:endParaRPr lang="nl-NL" sz="2800" dirty="0"/>
          </a:p>
          <a:p>
            <a:r>
              <a:rPr lang="nl-NL" sz="2800" dirty="0"/>
              <a:t> 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Verifiëren of je antwoord klo</a:t>
            </a:r>
            <a:r>
              <a:rPr lang="nl-NL" sz="2800" dirty="0" smtClean="0"/>
              <a:t>pt.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smtClean="0"/>
              <a:t>Goed voorbereid aan de toets gaan beginnen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 om te weten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jdelijke aanduiding voor inhoud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>
                    <a:latin typeface="+mn-lt"/>
                  </a:rPr>
                  <a:t>Credit</a:t>
                </a:r>
              </a:p>
              <a:p>
                <a:r>
                  <a:rPr lang="nl-NL" dirty="0" smtClean="0">
                    <a:latin typeface="+mn-lt"/>
                  </a:rPr>
                  <a:t>Debet</a:t>
                </a:r>
              </a:p>
              <a:p>
                <a:r>
                  <a:rPr lang="nl-NL" dirty="0" smtClean="0">
                    <a:latin typeface="+mn-lt"/>
                  </a:rPr>
                  <a:t>Onkosten</a:t>
                </a:r>
              </a:p>
              <a:p>
                <a:r>
                  <a:rPr lang="nl-NL" dirty="0" smtClean="0">
                    <a:latin typeface="+mn-lt"/>
                  </a:rPr>
                  <a:t>Opbrengsten</a:t>
                </a:r>
              </a:p>
              <a:p>
                <a:r>
                  <a:rPr lang="nl-NL" dirty="0" smtClean="0">
                    <a:latin typeface="+mn-lt"/>
                  </a:rPr>
                  <a:t>Saldo</a:t>
                </a:r>
              </a:p>
              <a:p>
                <a:r>
                  <a:rPr lang="nl-NL" dirty="0" smtClean="0">
                    <a:latin typeface="+mn-lt"/>
                  </a:rPr>
                  <a:t>Toeslag</a:t>
                </a:r>
              </a:p>
              <a:p>
                <a:pPr/>
                <a14:m>
                  <m:oMath xmlns:m="http://schemas.openxmlformats.org/officeDocument/2006/math">
                    <m:r>
                      <a:rPr lang="nl-NL" sz="2400" i="1">
                        <a:latin typeface="+mn-lt"/>
                        <a:ea typeface="Cambria Math" panose="02040503050406030204" pitchFamily="18" charset="0"/>
                      </a:rPr>
                      <m:t>≤10</m:t>
                    </m:r>
                  </m:oMath>
                </a14:m>
                <a:endParaRPr lang="nl-NL" sz="2400" i="1" dirty="0">
                  <a:latin typeface="+mn-lt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nl-NL" sz="2400" i="1">
                        <a:latin typeface="+mn-lt"/>
                        <a:ea typeface="Cambria Math" panose="02040503050406030204" pitchFamily="18" charset="0"/>
                      </a:rPr>
                      <m:t>≥12</m:t>
                    </m:r>
                  </m:oMath>
                </a14:m>
                <a:endParaRPr lang="nl-NL" sz="240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nl-NL" sz="2400" dirty="0" smtClean="0">
                    <a:latin typeface="+mn-lt"/>
                  </a:rPr>
                  <a:t>≈  8</a:t>
                </a:r>
              </a:p>
              <a:p>
                <a:r>
                  <a:rPr lang="nl-NL" sz="2400" dirty="0" smtClean="0">
                    <a:latin typeface="+mn-lt"/>
                  </a:rPr>
                  <a:t>p/s, p/p en p/d</a:t>
                </a:r>
                <a:endParaRPr lang="nl-NL" sz="2400" dirty="0">
                  <a:latin typeface="+mn-lt"/>
                </a:endParaRPr>
              </a:p>
              <a:p>
                <a:endParaRPr lang="nl-NL" dirty="0"/>
              </a:p>
            </p:txBody>
          </p:sp>
        </mc:Choice>
        <mc:Fallback>
          <p:sp>
            <p:nvSpPr>
              <p:cNvPr id="5" name="Tijdelijke aanduiding voor inhoud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50" t="-20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8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6 Kopieerblad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Opgave 1</a:t>
            </a:r>
          </a:p>
          <a:p>
            <a:pPr marL="0" indent="0">
              <a:buNone/>
            </a:pPr>
            <a:r>
              <a:rPr lang="nl-NL" dirty="0" smtClean="0"/>
              <a:t>				- Maak de goede stappen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2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6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Opgave 2a, 3, 5, 6, 9, 10, 13 en DT</a:t>
            </a:r>
          </a:p>
          <a:p>
            <a:endParaRPr lang="nl-NL" dirty="0"/>
          </a:p>
          <a:p>
            <a:r>
              <a:rPr lang="nl-NL" dirty="0" smtClean="0"/>
              <a:t>Kijk alles na.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649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Custom 1">
      <a:dk1>
        <a:srgbClr val="006072"/>
      </a:dk1>
      <a:lt1>
        <a:sysClr val="window" lastClr="FFFFFF"/>
      </a:lt1>
      <a:dk2>
        <a:srgbClr val="AFCA0B"/>
      </a:dk2>
      <a:lt2>
        <a:srgbClr val="F1E967"/>
      </a:lt2>
      <a:accent1>
        <a:srgbClr val="000000"/>
      </a:accent1>
      <a:accent2>
        <a:srgbClr val="AFCA0B"/>
      </a:accent2>
      <a:accent3>
        <a:srgbClr val="F1E967"/>
      </a:accent3>
      <a:accent4>
        <a:srgbClr val="006072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1" id="{58A7E646-C8E5-46F1-8B4F-F3BB628815B4}" vid="{62470E01-3D69-4277-9FB4-0AFF6AC083EB}"/>
    </a:ext>
  </a:extLst>
</a:theme>
</file>

<file path=ppt/theme/theme2.xml><?xml version="1.0" encoding="utf-8"?>
<a:theme xmlns:a="http://schemas.openxmlformats.org/drawingml/2006/main" name="STC Nieuw">
  <a:themeElements>
    <a:clrScheme name="Custom 3">
      <a:dk1>
        <a:srgbClr val="000000"/>
      </a:dk1>
      <a:lt1>
        <a:sysClr val="window" lastClr="FFFFFF"/>
      </a:lt1>
      <a:dk2>
        <a:srgbClr val="AFCA0B"/>
      </a:dk2>
      <a:lt2>
        <a:srgbClr val="F1E967"/>
      </a:lt2>
      <a:accent1>
        <a:srgbClr val="006072"/>
      </a:accent1>
      <a:accent2>
        <a:srgbClr val="AFCA0B"/>
      </a:accent2>
      <a:accent3>
        <a:srgbClr val="F1E967"/>
      </a:accent3>
      <a:accent4>
        <a:srgbClr val="878787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C Nieuw" id="{0B29A423-1B9F-4F98-B993-D920BFB04DA0}" vid="{2CAFC205-64F4-46B5-A766-6802F2050D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215</TotalTime>
  <Words>79</Words>
  <Application>Microsoft Office PowerPoint</Application>
  <PresentationFormat>Breedbeeld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Verdana</vt:lpstr>
      <vt:lpstr>Thema1</vt:lpstr>
      <vt:lpstr>STC Nieuw</vt:lpstr>
      <vt:lpstr>Les 6</vt:lpstr>
      <vt:lpstr>Vandaag</vt:lpstr>
      <vt:lpstr>Lesdoelen:</vt:lpstr>
      <vt:lpstr>Belangrijk om te weten</vt:lpstr>
      <vt:lpstr>Les 6 Kopieerblad</vt:lpstr>
      <vt:lpstr>Les 6 Maken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 van Zutphent</dc:creator>
  <cp:lastModifiedBy>M. van Zutphent</cp:lastModifiedBy>
  <cp:revision>6</cp:revision>
  <dcterms:created xsi:type="dcterms:W3CDTF">2019-02-04T10:41:25Z</dcterms:created>
  <dcterms:modified xsi:type="dcterms:W3CDTF">2019-02-04T14:16:31Z</dcterms:modified>
</cp:coreProperties>
</file>