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</p:sldMasterIdLst>
  <p:sldIdLst>
    <p:sldId id="256" r:id="rId3"/>
    <p:sldId id="258" r:id="rId4"/>
    <p:sldId id="259" r:id="rId5"/>
    <p:sldId id="257" r:id="rId6"/>
    <p:sldId id="260" r:id="rId7"/>
    <p:sldId id="261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2" y="2208000"/>
            <a:ext cx="8545479" cy="1824000"/>
          </a:xfrm>
        </p:spPr>
        <p:txBody>
          <a:bodyPr lIns="0" tIns="0" rIns="0" bIns="0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632000"/>
            <a:ext cx="9753600" cy="1824000"/>
          </a:xfrm>
        </p:spPr>
        <p:txBody>
          <a:bodyPr anchor="ctr" anchorCtr="0"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151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406902"/>
            <a:ext cx="97536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2906713"/>
            <a:ext cx="9753600" cy="1500187"/>
          </a:xfrm>
        </p:spPr>
        <p:txBody>
          <a:bodyPr l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59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598401"/>
            <a:ext cx="4775200" cy="3394075"/>
          </a:xfrm>
        </p:spPr>
        <p:txBody>
          <a:bodyPr lIns="0"/>
          <a:lstStyle>
            <a:lvl1pPr>
              <a:defRPr sz="2200">
                <a:solidFill>
                  <a:srgbClr val="000000"/>
                </a:solidFill>
              </a:defRPr>
            </a:lvl1pPr>
            <a:lvl2pPr>
              <a:defRPr sz="2200">
                <a:solidFill>
                  <a:srgbClr val="000000"/>
                </a:solidFill>
              </a:defRPr>
            </a:lvl2pPr>
            <a:lvl3pPr>
              <a:defRPr sz="22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598401"/>
            <a:ext cx="4775200" cy="3394075"/>
          </a:xfrm>
        </p:spPr>
        <p:txBody>
          <a:bodyPr lIns="0"/>
          <a:lstStyle>
            <a:lvl1pPr>
              <a:defRPr sz="2200">
                <a:solidFill>
                  <a:srgbClr val="000000"/>
                </a:solidFill>
              </a:defRPr>
            </a:lvl1pPr>
            <a:lvl2pPr>
              <a:defRPr sz="2200">
                <a:solidFill>
                  <a:srgbClr val="000000"/>
                </a:solidFill>
              </a:defRPr>
            </a:lvl2pPr>
            <a:lvl3pPr>
              <a:defRPr sz="22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32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639"/>
            <a:ext cx="9753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535114"/>
            <a:ext cx="4777317" cy="639763"/>
          </a:xfrm>
        </p:spPr>
        <p:txBody>
          <a:bodyPr lIns="0"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2247097"/>
            <a:ext cx="4777317" cy="3879065"/>
          </a:xfrm>
        </p:spPr>
        <p:txBody>
          <a:bodyPr lIns="0"/>
          <a:lstStyle>
            <a:lvl1pPr>
              <a:defRPr sz="22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4779432" cy="639763"/>
          </a:xfrm>
        </p:spPr>
        <p:txBody>
          <a:bodyPr lIns="0"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247096"/>
            <a:ext cx="4779433" cy="3879067"/>
          </a:xfrm>
        </p:spPr>
        <p:txBody>
          <a:bodyPr lIns="0"/>
          <a:lstStyle>
            <a:lvl1pPr>
              <a:defRPr sz="22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2143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154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497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3401485" cy="1162051"/>
          </a:xfrm>
        </p:spPr>
        <p:txBody>
          <a:bodyPr anchor="t" anchorCtr="0">
            <a:normAutofit/>
          </a:bodyPr>
          <a:lstStyle>
            <a:lvl1pPr algn="l">
              <a:defRPr sz="1800" b="1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206067" cy="5853113"/>
          </a:xfrm>
        </p:spPr>
        <p:txBody>
          <a:bodyPr lIns="0"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1435103"/>
            <a:ext cx="3401485" cy="4691063"/>
          </a:xfrm>
        </p:spPr>
        <p:txBody>
          <a:bodyPr lIns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1688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443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2333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6"/>
            <a:ext cx="2743200" cy="4387851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06376"/>
            <a:ext cx="7416800" cy="4387851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989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ekop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000" y="2097088"/>
            <a:ext cx="8688000" cy="1954212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97290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ekop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000" y="2097088"/>
            <a:ext cx="8688000" cy="1954212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82172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dia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097089"/>
            <a:ext cx="8686800" cy="1954211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56932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dia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097089"/>
            <a:ext cx="8686800" cy="1954211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09945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eldia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097089"/>
            <a:ext cx="8686800" cy="1954211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7631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19202" y="6356352"/>
            <a:ext cx="938426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2" y="6356352"/>
            <a:ext cx="553615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C13B8F7D-BDF4-40D9-8DEC-E5B366A577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584641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dia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097089"/>
            <a:ext cx="8686800" cy="1954211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4143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3401485" cy="1162051"/>
          </a:xfrm>
        </p:spPr>
        <p:txBody>
          <a:bodyPr anchor="t" anchorCtr="0">
            <a:normAutofit/>
          </a:bodyPr>
          <a:lstStyle>
            <a:lvl1pPr algn="l">
              <a:defRPr sz="1800" b="1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206067" cy="5853113"/>
          </a:xfrm>
        </p:spPr>
        <p:txBody>
          <a:bodyPr lIns="0"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1435103"/>
            <a:ext cx="3401485" cy="4691063"/>
          </a:xfrm>
        </p:spPr>
        <p:txBody>
          <a:bodyPr lIns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2" y="6356352"/>
            <a:ext cx="938426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09602" y="6356352"/>
            <a:ext cx="553615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C13B8F7D-BDF4-40D9-8DEC-E5B366A577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722516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dia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097089"/>
            <a:ext cx="8686800" cy="1954211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6967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eldia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097089"/>
            <a:ext cx="8686800" cy="1954211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59470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130427"/>
            <a:ext cx="9753600" cy="1470025"/>
          </a:xfrm>
        </p:spPr>
        <p:txBody>
          <a:bodyPr/>
          <a:lstStyle>
            <a:lvl1pPr algn="ctr">
              <a:defRPr>
                <a:latin typeface="Verdana"/>
                <a:cs typeface="Verdana"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9753600" cy="1752600"/>
          </a:xfrm>
        </p:spPr>
        <p:txBody>
          <a:bodyPr lIns="0"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515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938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0" y="4632000"/>
            <a:ext cx="12192000" cy="1824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2208000"/>
            <a:ext cx="9753600" cy="1824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7" name="Picture 6" descr="28036_MBO_logo_VP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9136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2208002"/>
            <a:ext cx="8534400" cy="1823999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632001"/>
            <a:ext cx="9753600" cy="18240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755026" y="6575622"/>
            <a:ext cx="3217775" cy="1384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nl-NL" sz="900" dirty="0">
                <a:solidFill>
                  <a:schemeClr val="accent1"/>
                </a:solidFill>
              </a:rPr>
              <a:t>Onderdeel </a:t>
            </a:r>
            <a:r>
              <a:rPr lang="nl-NL" sz="900" dirty="0" smtClean="0">
                <a:solidFill>
                  <a:schemeClr val="accent1"/>
                </a:solidFill>
              </a:rPr>
              <a:t>van</a:t>
            </a:r>
            <a:r>
              <a:rPr lang="nl-NL" sz="900" baseline="0" dirty="0" smtClean="0">
                <a:solidFill>
                  <a:schemeClr val="accent1"/>
                </a:solidFill>
              </a:rPr>
              <a:t> </a:t>
            </a:r>
            <a:r>
              <a:rPr lang="nl-NL" sz="900" b="1" dirty="0" smtClean="0">
                <a:solidFill>
                  <a:schemeClr val="accent1"/>
                </a:solidFill>
              </a:rPr>
              <a:t>STC GROUP</a:t>
            </a:r>
            <a:endParaRPr lang="nl-NL" sz="9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628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3200" b="1" i="0" kern="1200">
          <a:solidFill>
            <a:schemeClr val="bg1"/>
          </a:solidFill>
          <a:latin typeface="Verdana"/>
          <a:ea typeface="+mj-ea"/>
          <a:cs typeface="Verdan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000" kern="1200">
          <a:solidFill>
            <a:srgbClr val="FFFFFF"/>
          </a:solidFill>
          <a:latin typeface="Verdana"/>
          <a:ea typeface="+mn-ea"/>
          <a:cs typeface="Verdan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3000" kern="1200">
          <a:solidFill>
            <a:srgbClr val="FFFFFF"/>
          </a:solidFill>
          <a:latin typeface="Verdana"/>
          <a:ea typeface="+mn-ea"/>
          <a:cs typeface="Verdan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3000" kern="1200">
          <a:solidFill>
            <a:srgbClr val="FFFFFF"/>
          </a:solidFill>
          <a:latin typeface="Verdana"/>
          <a:ea typeface="+mn-ea"/>
          <a:cs typeface="Verdan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3000" kern="1200">
          <a:solidFill>
            <a:srgbClr val="FFFFFF"/>
          </a:solidFill>
          <a:latin typeface="Verdana"/>
          <a:ea typeface="+mn-ea"/>
          <a:cs typeface="Verdan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3000" kern="1200">
          <a:solidFill>
            <a:srgbClr val="FFFFFF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28036_MBO_footer.jpg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0912"/>
            <a:ext cx="12192000" cy="577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274639"/>
            <a:ext cx="9753600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600202"/>
            <a:ext cx="9753600" cy="4525963"/>
          </a:xfrm>
          <a:prstGeom prst="rect">
            <a:avLst/>
          </a:prstGeom>
        </p:spPr>
        <p:txBody>
          <a:bodyPr vert="horz" lIns="91440" tIns="0" rIns="0" bIns="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6356352"/>
            <a:ext cx="938426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2" y="6356352"/>
            <a:ext cx="55361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algn="l"/>
            <a:fld id="{C3AD186D-9E66-6041-B2EE-C3D96E49AEDA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598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</p:sldLayoutIdLst>
  <p:txStyles>
    <p:titleStyle>
      <a:lvl1pPr algn="l" defTabSz="457200" rtl="0" eaLnBrk="1" latinLnBrk="0" hangingPunct="1">
        <a:spcBef>
          <a:spcPct val="0"/>
        </a:spcBef>
        <a:buNone/>
        <a:defRPr sz="3200" b="1" i="0" kern="1200">
          <a:solidFill>
            <a:schemeClr val="tx1"/>
          </a:solidFill>
          <a:latin typeface="Verdana"/>
          <a:ea typeface="+mj-ea"/>
          <a:cs typeface="Verdan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Verdana"/>
          <a:ea typeface="+mn-ea"/>
          <a:cs typeface="Verdan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Verdana"/>
          <a:ea typeface="+mn-ea"/>
          <a:cs typeface="Verdan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Verdana"/>
          <a:ea typeface="+mn-ea"/>
          <a:cs typeface="Verdan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Verdana"/>
          <a:ea typeface="+mn-ea"/>
          <a:cs typeface="Verdan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Les 6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Combineren van bewerkingen in berekeningen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89863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Vandaag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Lesdoelen</a:t>
            </a:r>
          </a:p>
          <a:p>
            <a:endParaRPr lang="nl-NL" dirty="0" smtClean="0"/>
          </a:p>
          <a:p>
            <a:r>
              <a:rPr lang="nl-NL" dirty="0" smtClean="0"/>
              <a:t>Wat weten we nog?</a:t>
            </a:r>
            <a:endParaRPr lang="nl-NL" dirty="0"/>
          </a:p>
          <a:p>
            <a:endParaRPr lang="nl-NL" dirty="0" smtClean="0"/>
          </a:p>
          <a:p>
            <a:r>
              <a:rPr lang="nl-NL" dirty="0" smtClean="0"/>
              <a:t>Les </a:t>
            </a:r>
            <a:r>
              <a:rPr lang="nl-NL" dirty="0"/>
              <a:t>6</a:t>
            </a:r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cxnSp>
        <p:nvCxnSpPr>
          <p:cNvPr id="5" name="Rechte verbindingslijn 4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000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Lesdoelen: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19200" y="1598401"/>
            <a:ext cx="4775200" cy="4517727"/>
          </a:xfrm>
        </p:spPr>
        <p:txBody>
          <a:bodyPr/>
          <a:lstStyle/>
          <a:p>
            <a:pPr marL="0" indent="0">
              <a:buNone/>
            </a:pPr>
            <a:r>
              <a:rPr lang="nl-NL" sz="2800" b="1" u="sng" dirty="0">
                <a:latin typeface="+mj-lt"/>
              </a:rPr>
              <a:t>Na deze les weet je:</a:t>
            </a:r>
            <a:endParaRPr lang="nl-NL" sz="2800" dirty="0">
              <a:latin typeface="+mj-lt"/>
            </a:endParaRPr>
          </a:p>
          <a:p>
            <a:pPr marL="0" indent="0">
              <a:buNone/>
            </a:pPr>
            <a:r>
              <a:rPr lang="nl-NL" sz="2800" dirty="0">
                <a:latin typeface="+mj-lt"/>
              </a:rPr>
              <a:t> </a:t>
            </a:r>
          </a:p>
          <a:p>
            <a:pPr>
              <a:buFontTx/>
              <a:buChar char="-"/>
            </a:pPr>
            <a:r>
              <a:rPr lang="nl-NL" sz="2800" dirty="0" smtClean="0">
                <a:latin typeface="+mj-lt"/>
              </a:rPr>
              <a:t>Hoe je een situatie vertaalt naar een som.</a:t>
            </a:r>
          </a:p>
          <a:p>
            <a:pPr>
              <a:buFontTx/>
              <a:buChar char="-"/>
            </a:pPr>
            <a:endParaRPr lang="nl-NL" sz="2800" dirty="0">
              <a:latin typeface="+mj-lt"/>
            </a:endParaRPr>
          </a:p>
          <a:p>
            <a:pPr>
              <a:buFontTx/>
              <a:buChar char="-"/>
            </a:pPr>
            <a:r>
              <a:rPr lang="nl-NL" sz="2800" dirty="0" smtClean="0">
                <a:latin typeface="+mj-lt"/>
              </a:rPr>
              <a:t>Hoe je een antwoord kunt controleren</a:t>
            </a:r>
          </a:p>
          <a:p>
            <a:pPr>
              <a:buFontTx/>
              <a:buChar char="-"/>
            </a:pPr>
            <a:endParaRPr lang="nl-NL" sz="2800" dirty="0" smtClean="0">
              <a:latin typeface="+mj-lt"/>
            </a:endParaRPr>
          </a:p>
          <a:p>
            <a:pPr>
              <a:buFontTx/>
              <a:buChar char="-"/>
            </a:pPr>
            <a:endParaRPr lang="nl-NL" dirty="0" smtClean="0"/>
          </a:p>
          <a:p>
            <a:pPr>
              <a:buFontTx/>
              <a:buChar char="-"/>
            </a:pPr>
            <a:endParaRPr lang="nl-NL" dirty="0"/>
          </a:p>
          <a:p>
            <a:pPr>
              <a:buFontTx/>
              <a:buChar char="-"/>
            </a:pPr>
            <a:endParaRPr lang="nl-NL" dirty="0"/>
          </a:p>
        </p:txBody>
      </p:sp>
      <p:sp>
        <p:nvSpPr>
          <p:cNvPr id="4" name="Rechthoek 3"/>
          <p:cNvSpPr/>
          <p:nvPr/>
        </p:nvSpPr>
        <p:spPr>
          <a:xfrm>
            <a:off x="6239182" y="1598401"/>
            <a:ext cx="545973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800" b="1" u="sng" dirty="0"/>
              <a:t>Na deze les </a:t>
            </a:r>
            <a:r>
              <a:rPr lang="nl-NL" sz="2800" b="1" u="sng" dirty="0" smtClean="0"/>
              <a:t>kun je:</a:t>
            </a:r>
            <a:endParaRPr lang="nl-NL" sz="2800" dirty="0"/>
          </a:p>
          <a:p>
            <a:r>
              <a:rPr lang="nl-NL" sz="2800" dirty="0"/>
              <a:t> </a:t>
            </a:r>
          </a:p>
          <a:p>
            <a:pPr marL="457200" indent="-457200">
              <a:buFontTx/>
              <a:buChar char="-"/>
            </a:pPr>
            <a:r>
              <a:rPr lang="nl-NL" sz="2800" dirty="0" smtClean="0"/>
              <a:t>Verifiëren of je antwoord klo</a:t>
            </a:r>
            <a:r>
              <a:rPr lang="nl-NL" sz="2800" dirty="0" smtClean="0"/>
              <a:t>pt.</a:t>
            </a:r>
            <a:endParaRPr lang="nl-NL" sz="2800" dirty="0" smtClean="0"/>
          </a:p>
          <a:p>
            <a:pPr marL="457200" indent="-457200">
              <a:buFontTx/>
              <a:buChar char="-"/>
            </a:pPr>
            <a:endParaRPr lang="nl-NL" sz="2800" dirty="0" smtClean="0"/>
          </a:p>
          <a:p>
            <a:pPr marL="457200" indent="-457200">
              <a:buFontTx/>
              <a:buChar char="-"/>
            </a:pPr>
            <a:r>
              <a:rPr lang="nl-NL" sz="2800" dirty="0" smtClean="0"/>
              <a:t>Goed voorbereid aan de toets gaan beginnen</a:t>
            </a:r>
            <a:endParaRPr lang="nl-NL" sz="2800" dirty="0" smtClean="0"/>
          </a:p>
          <a:p>
            <a:pPr marL="457200" indent="-457200">
              <a:buFontTx/>
              <a:buChar char="-"/>
            </a:pPr>
            <a:endParaRPr lang="nl-NL" sz="2800" dirty="0"/>
          </a:p>
        </p:txBody>
      </p:sp>
      <p:cxnSp>
        <p:nvCxnSpPr>
          <p:cNvPr id="7" name="Rechte verbindingslijn 6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993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Belangrijk om te weten</a:t>
            </a:r>
            <a:endParaRPr lang="nl-N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ijdelijke aanduiding voor inhoud 4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nl-NL" dirty="0" smtClean="0">
                    <a:latin typeface="+mn-lt"/>
                  </a:rPr>
                  <a:t>Credit</a:t>
                </a:r>
              </a:p>
              <a:p>
                <a:r>
                  <a:rPr lang="nl-NL" dirty="0" smtClean="0">
                    <a:latin typeface="+mn-lt"/>
                  </a:rPr>
                  <a:t>Debet</a:t>
                </a:r>
              </a:p>
              <a:p>
                <a:r>
                  <a:rPr lang="nl-NL" dirty="0" smtClean="0">
                    <a:latin typeface="+mn-lt"/>
                  </a:rPr>
                  <a:t>Onkosten</a:t>
                </a:r>
              </a:p>
              <a:p>
                <a:r>
                  <a:rPr lang="nl-NL" dirty="0" smtClean="0">
                    <a:latin typeface="+mn-lt"/>
                  </a:rPr>
                  <a:t>Opbrengsten</a:t>
                </a:r>
              </a:p>
              <a:p>
                <a:r>
                  <a:rPr lang="nl-NL" dirty="0" smtClean="0">
                    <a:latin typeface="+mn-lt"/>
                  </a:rPr>
                  <a:t>Saldo</a:t>
                </a:r>
              </a:p>
              <a:p>
                <a:r>
                  <a:rPr lang="nl-NL" dirty="0" smtClean="0">
                    <a:latin typeface="+mn-lt"/>
                  </a:rPr>
                  <a:t>Toeslag</a:t>
                </a:r>
              </a:p>
              <a:p>
                <a:pPr/>
                <a14:m>
                  <m:oMath xmlns:m="http://schemas.openxmlformats.org/officeDocument/2006/math">
                    <m:r>
                      <a:rPr lang="nl-NL" sz="2400" i="1">
                        <a:latin typeface="+mn-lt"/>
                        <a:ea typeface="Cambria Math" panose="02040503050406030204" pitchFamily="18" charset="0"/>
                      </a:rPr>
                      <m:t>≤10</m:t>
                    </m:r>
                  </m:oMath>
                </a14:m>
                <a:endParaRPr lang="nl-NL" sz="2400" i="1" dirty="0">
                  <a:latin typeface="+mn-lt"/>
                  <a:ea typeface="Cambria Math" panose="02040503050406030204" pitchFamily="18" charset="0"/>
                </a:endParaRPr>
              </a:p>
              <a:p>
                <a:pPr/>
                <a14:m>
                  <m:oMath xmlns:m="http://schemas.openxmlformats.org/officeDocument/2006/math">
                    <m:r>
                      <a:rPr lang="nl-NL" sz="2400" i="1">
                        <a:latin typeface="+mn-lt"/>
                        <a:ea typeface="Cambria Math" panose="02040503050406030204" pitchFamily="18" charset="0"/>
                      </a:rPr>
                      <m:t>≥12</m:t>
                    </m:r>
                  </m:oMath>
                </a14:m>
                <a:endParaRPr lang="nl-NL" sz="2400" dirty="0">
                  <a:latin typeface="+mn-lt"/>
                  <a:ea typeface="Cambria Math" panose="02040503050406030204" pitchFamily="18" charset="0"/>
                </a:endParaRPr>
              </a:p>
              <a:p>
                <a:r>
                  <a:rPr lang="nl-NL" sz="2400" dirty="0" smtClean="0">
                    <a:latin typeface="+mn-lt"/>
                  </a:rPr>
                  <a:t>≈  8</a:t>
                </a:r>
              </a:p>
              <a:p>
                <a:r>
                  <a:rPr lang="nl-NL" sz="2400" dirty="0" smtClean="0">
                    <a:latin typeface="+mn-lt"/>
                  </a:rPr>
                  <a:t>p/s, p/p en p/d</a:t>
                </a:r>
                <a:endParaRPr lang="nl-NL" sz="2400" dirty="0">
                  <a:latin typeface="+mn-lt"/>
                </a:endParaRPr>
              </a:p>
              <a:p>
                <a:endParaRPr lang="nl-NL" dirty="0"/>
              </a:p>
            </p:txBody>
          </p:sp>
        </mc:Choice>
        <mc:Fallback>
          <p:sp>
            <p:nvSpPr>
              <p:cNvPr id="5" name="Tijdelijke aanduiding voor inhoud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50" t="-2022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Rechte verbindingslijn 5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7888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Les 6 Kopieerblad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Opgave 1</a:t>
            </a:r>
          </a:p>
          <a:p>
            <a:pPr marL="0" indent="0">
              <a:buNone/>
            </a:pPr>
            <a:r>
              <a:rPr lang="nl-NL" dirty="0" smtClean="0"/>
              <a:t>				- Maak de goede stappen</a:t>
            </a:r>
          </a:p>
          <a:p>
            <a:pPr marL="0" indent="0">
              <a:buNone/>
            </a:pPr>
            <a:endParaRPr lang="nl-NL" dirty="0"/>
          </a:p>
        </p:txBody>
      </p:sp>
      <p:cxnSp>
        <p:nvCxnSpPr>
          <p:cNvPr id="4" name="Rechte verbindingslijn 3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9822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Les 6 Maken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Opgave 2a, 3, 5, 6, 9, 10, 13 en DT</a:t>
            </a:r>
          </a:p>
          <a:p>
            <a:endParaRPr lang="nl-NL" dirty="0"/>
          </a:p>
          <a:p>
            <a:r>
              <a:rPr lang="nl-NL" dirty="0" smtClean="0"/>
              <a:t>Kijk alles na.</a:t>
            </a:r>
            <a:endParaRPr lang="nl-NL" dirty="0"/>
          </a:p>
        </p:txBody>
      </p:sp>
      <p:cxnSp>
        <p:nvCxnSpPr>
          <p:cNvPr id="4" name="Rechte verbindingslijn 3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0964958"/>
      </p:ext>
    </p:extLst>
  </p:cSld>
  <p:clrMapOvr>
    <a:masterClrMapping/>
  </p:clrMapOvr>
</p:sld>
</file>

<file path=ppt/theme/theme1.xml><?xml version="1.0" encoding="utf-8"?>
<a:theme xmlns:a="http://schemas.openxmlformats.org/drawingml/2006/main" name="Thema1">
  <a:themeElements>
    <a:clrScheme name="Custom 1">
      <a:dk1>
        <a:srgbClr val="006072"/>
      </a:dk1>
      <a:lt1>
        <a:sysClr val="window" lastClr="FFFFFF"/>
      </a:lt1>
      <a:dk2>
        <a:srgbClr val="AFCA0B"/>
      </a:dk2>
      <a:lt2>
        <a:srgbClr val="F1E967"/>
      </a:lt2>
      <a:accent1>
        <a:srgbClr val="000000"/>
      </a:accent1>
      <a:accent2>
        <a:srgbClr val="AFCA0B"/>
      </a:accent2>
      <a:accent3>
        <a:srgbClr val="F1E967"/>
      </a:accent3>
      <a:accent4>
        <a:srgbClr val="006072"/>
      </a:accent4>
      <a:accent5>
        <a:srgbClr val="C8F10F"/>
      </a:accent5>
      <a:accent6>
        <a:srgbClr val="1681A5"/>
      </a:accent6>
      <a:hlink>
        <a:srgbClr val="006072"/>
      </a:hlink>
      <a:folHlink>
        <a:srgbClr val="7F7F7F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a1" id="{58A7E646-C8E5-46F1-8B4F-F3BB628815B4}" vid="{62470E01-3D69-4277-9FB4-0AFF6AC083EB}"/>
    </a:ext>
  </a:extLst>
</a:theme>
</file>

<file path=ppt/theme/theme2.xml><?xml version="1.0" encoding="utf-8"?>
<a:theme xmlns:a="http://schemas.openxmlformats.org/drawingml/2006/main" name="STC Nieuw">
  <a:themeElements>
    <a:clrScheme name="Custom 3">
      <a:dk1>
        <a:srgbClr val="000000"/>
      </a:dk1>
      <a:lt1>
        <a:sysClr val="window" lastClr="FFFFFF"/>
      </a:lt1>
      <a:dk2>
        <a:srgbClr val="AFCA0B"/>
      </a:dk2>
      <a:lt2>
        <a:srgbClr val="F1E967"/>
      </a:lt2>
      <a:accent1>
        <a:srgbClr val="006072"/>
      </a:accent1>
      <a:accent2>
        <a:srgbClr val="AFCA0B"/>
      </a:accent2>
      <a:accent3>
        <a:srgbClr val="F1E967"/>
      </a:accent3>
      <a:accent4>
        <a:srgbClr val="878787"/>
      </a:accent4>
      <a:accent5>
        <a:srgbClr val="C8F10F"/>
      </a:accent5>
      <a:accent6>
        <a:srgbClr val="1681A5"/>
      </a:accent6>
      <a:hlink>
        <a:srgbClr val="006072"/>
      </a:hlink>
      <a:folHlink>
        <a:srgbClr val="7F7F7F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TC Nieuw" id="{0B29A423-1B9F-4F98-B993-D920BFB04DA0}" vid="{2CAFC205-64F4-46B5-A766-6802F2050D5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215</TotalTime>
  <Words>79</Words>
  <Application>Microsoft Office PowerPoint</Application>
  <PresentationFormat>Breedbeeld</PresentationFormat>
  <Paragraphs>41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6</vt:i4>
      </vt:variant>
    </vt:vector>
  </HeadingPairs>
  <TitlesOfParts>
    <vt:vector size="12" baseType="lpstr">
      <vt:lpstr>Arial</vt:lpstr>
      <vt:lpstr>Calibri</vt:lpstr>
      <vt:lpstr>Cambria Math</vt:lpstr>
      <vt:lpstr>Verdana</vt:lpstr>
      <vt:lpstr>Thema1</vt:lpstr>
      <vt:lpstr>STC Nieuw</vt:lpstr>
      <vt:lpstr>Les 6</vt:lpstr>
      <vt:lpstr>Vandaag</vt:lpstr>
      <vt:lpstr>Lesdoelen:</vt:lpstr>
      <vt:lpstr>Belangrijk om te weten</vt:lpstr>
      <vt:lpstr>Les 6 Kopieerblad</vt:lpstr>
      <vt:lpstr>Les 6 Maken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M. van Zutphent</dc:creator>
  <cp:lastModifiedBy>M. van Zutphent</cp:lastModifiedBy>
  <cp:revision>6</cp:revision>
  <dcterms:created xsi:type="dcterms:W3CDTF">2019-02-04T10:41:25Z</dcterms:created>
  <dcterms:modified xsi:type="dcterms:W3CDTF">2019-02-04T14:16:31Z</dcterms:modified>
</cp:coreProperties>
</file>