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</p:sldMasterIdLst>
  <p:sldIdLst>
    <p:sldId id="256" r:id="rId3"/>
    <p:sldId id="257" r:id="rId4"/>
    <p:sldId id="258" r:id="rId5"/>
    <p:sldId id="259" r:id="rId6"/>
    <p:sldId id="260" r:id="rId7"/>
    <p:sldId id="264" r:id="rId8"/>
    <p:sldId id="265" r:id="rId9"/>
    <p:sldId id="266" r:id="rId10"/>
    <p:sldId id="261" r:id="rId11"/>
    <p:sldId id="262" r:id="rId12"/>
    <p:sldId id="263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2" y="2208000"/>
            <a:ext cx="8545479" cy="1824000"/>
          </a:xfrm>
        </p:spPr>
        <p:txBody>
          <a:bodyPr lIns="0" tIns="0" rIns="0" bIns="0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632000"/>
            <a:ext cx="9753600" cy="1824000"/>
          </a:xfrm>
        </p:spPr>
        <p:txBody>
          <a:bodyPr anchor="ctr" anchorCtr="0"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151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406902"/>
            <a:ext cx="97536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2906713"/>
            <a:ext cx="9753600" cy="1500187"/>
          </a:xfrm>
        </p:spPr>
        <p:txBody>
          <a:bodyPr l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59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598401"/>
            <a:ext cx="4775200" cy="3394075"/>
          </a:xfrm>
        </p:spPr>
        <p:txBody>
          <a:bodyPr lIns="0"/>
          <a:lstStyle>
            <a:lvl1pPr>
              <a:defRPr sz="2200">
                <a:solidFill>
                  <a:srgbClr val="000000"/>
                </a:solidFill>
              </a:defRPr>
            </a:lvl1pPr>
            <a:lvl2pPr>
              <a:defRPr sz="2200">
                <a:solidFill>
                  <a:srgbClr val="000000"/>
                </a:solidFill>
              </a:defRPr>
            </a:lvl2pPr>
            <a:lvl3pPr>
              <a:defRPr sz="22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598401"/>
            <a:ext cx="4775200" cy="3394075"/>
          </a:xfrm>
        </p:spPr>
        <p:txBody>
          <a:bodyPr lIns="0"/>
          <a:lstStyle>
            <a:lvl1pPr>
              <a:defRPr sz="2200">
                <a:solidFill>
                  <a:srgbClr val="000000"/>
                </a:solidFill>
              </a:defRPr>
            </a:lvl1pPr>
            <a:lvl2pPr>
              <a:defRPr sz="2200">
                <a:solidFill>
                  <a:srgbClr val="000000"/>
                </a:solidFill>
              </a:defRPr>
            </a:lvl2pPr>
            <a:lvl3pPr>
              <a:defRPr sz="2200">
                <a:solidFill>
                  <a:srgbClr val="000000"/>
                </a:solidFill>
              </a:defRPr>
            </a:lvl3pPr>
            <a:lvl4pPr>
              <a:defRPr sz="1800">
                <a:solidFill>
                  <a:srgbClr val="000000"/>
                </a:solidFill>
              </a:defRPr>
            </a:lvl4pPr>
            <a:lvl5pPr>
              <a:defRPr sz="18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32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9"/>
            <a:ext cx="9753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535114"/>
            <a:ext cx="4777317" cy="639763"/>
          </a:xfrm>
        </p:spPr>
        <p:txBody>
          <a:bodyPr lIns="0"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2247097"/>
            <a:ext cx="4777317" cy="3879065"/>
          </a:xfrm>
        </p:spPr>
        <p:txBody>
          <a:bodyPr lIns="0"/>
          <a:lstStyle>
            <a:lvl1pPr>
              <a:defRPr sz="22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4779432" cy="639763"/>
          </a:xfrm>
        </p:spPr>
        <p:txBody>
          <a:bodyPr lIns="0"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247096"/>
            <a:ext cx="4779433" cy="3879067"/>
          </a:xfrm>
        </p:spPr>
        <p:txBody>
          <a:bodyPr lIns="0"/>
          <a:lstStyle>
            <a:lvl1pPr>
              <a:defRPr sz="22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2143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154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497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3401485" cy="1162051"/>
          </a:xfrm>
        </p:spPr>
        <p:txBody>
          <a:bodyPr anchor="t" anchorCtr="0">
            <a:normAutofit/>
          </a:bodyPr>
          <a:lstStyle>
            <a:lvl1pPr algn="l">
              <a:defRPr sz="1800" b="1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206067" cy="5853113"/>
          </a:xfrm>
        </p:spPr>
        <p:txBody>
          <a:bodyPr lIns="0"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1435103"/>
            <a:ext cx="3401485" cy="4691063"/>
          </a:xfrm>
        </p:spPr>
        <p:txBody>
          <a:bodyPr lIns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1688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443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2333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6"/>
            <a:ext cx="2743200" cy="4387851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06376"/>
            <a:ext cx="7416800" cy="4387851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989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ekop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000" y="2097088"/>
            <a:ext cx="8688000" cy="1954212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97290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ekop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000" y="2097088"/>
            <a:ext cx="8688000" cy="1954212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82172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dia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097089"/>
            <a:ext cx="8686800" cy="1954211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56932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dia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097089"/>
            <a:ext cx="8686800" cy="1954211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09945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eldia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097089"/>
            <a:ext cx="8686800" cy="1954211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7631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19202" y="6356352"/>
            <a:ext cx="938426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2" y="6356352"/>
            <a:ext cx="553615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C13B8F7D-BDF4-40D9-8DEC-E5B366A577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584641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dia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097089"/>
            <a:ext cx="8686800" cy="1954211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4143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3401485" cy="1162051"/>
          </a:xfrm>
        </p:spPr>
        <p:txBody>
          <a:bodyPr anchor="t" anchorCtr="0">
            <a:normAutofit/>
          </a:bodyPr>
          <a:lstStyle>
            <a:lvl1pPr algn="l">
              <a:defRPr sz="1800" b="1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206067" cy="5853113"/>
          </a:xfrm>
        </p:spPr>
        <p:txBody>
          <a:bodyPr lIns="0"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1435103"/>
            <a:ext cx="3401485" cy="4691063"/>
          </a:xfrm>
        </p:spPr>
        <p:txBody>
          <a:bodyPr lIns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2" y="6356352"/>
            <a:ext cx="938426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09602" y="6356352"/>
            <a:ext cx="553615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C13B8F7D-BDF4-40D9-8DEC-E5B366A5771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722516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dia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097089"/>
            <a:ext cx="8686800" cy="1954211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696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eldia">
    <p:bg>
      <p:bgPr>
        <a:blipFill dpi="0" rotWithShape="1">
          <a:blip r:embed="rId2">
            <a:lum/>
          </a:blip>
          <a:srcRect/>
          <a:stretch>
            <a:fillRect t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097089"/>
            <a:ext cx="8686800" cy="1954211"/>
          </a:xfrm>
          <a:prstGeom prst="rect">
            <a:avLst/>
          </a:prstGeom>
        </p:spPr>
        <p:txBody>
          <a:bodyPr anchor="ctr"/>
          <a:lstStyle>
            <a:lvl1pPr algn="ctr">
              <a:defRPr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59470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130427"/>
            <a:ext cx="9753600" cy="1470025"/>
          </a:xfrm>
        </p:spPr>
        <p:txBody>
          <a:bodyPr/>
          <a:lstStyle>
            <a:lvl1pPr algn="ctr">
              <a:defRPr>
                <a:latin typeface="Verdana"/>
                <a:cs typeface="Verdana"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9753600" cy="1752600"/>
          </a:xfrm>
        </p:spPr>
        <p:txBody>
          <a:bodyPr lIns="0"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515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C3AD186D-9E66-6041-B2EE-C3D96E49AEDA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938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0" y="4632000"/>
            <a:ext cx="12192000" cy="1824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2208000"/>
            <a:ext cx="9753600" cy="1824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7" name="Picture 6" descr="28036_MBO_logo_VP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9136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2208002"/>
            <a:ext cx="8534400" cy="182399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632001"/>
            <a:ext cx="9753600" cy="18240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755026" y="6575622"/>
            <a:ext cx="3217775" cy="1384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nl-NL" sz="900" dirty="0">
                <a:solidFill>
                  <a:schemeClr val="accent1"/>
                </a:solidFill>
              </a:rPr>
              <a:t>Onderdeel </a:t>
            </a:r>
            <a:r>
              <a:rPr lang="nl-NL" sz="900" dirty="0" smtClean="0">
                <a:solidFill>
                  <a:schemeClr val="accent1"/>
                </a:solidFill>
              </a:rPr>
              <a:t>van</a:t>
            </a:r>
            <a:r>
              <a:rPr lang="nl-NL" sz="900" baseline="0" dirty="0" smtClean="0">
                <a:solidFill>
                  <a:schemeClr val="accent1"/>
                </a:solidFill>
              </a:rPr>
              <a:t> </a:t>
            </a:r>
            <a:r>
              <a:rPr lang="nl-NL" sz="900" b="1" dirty="0" smtClean="0">
                <a:solidFill>
                  <a:schemeClr val="accent1"/>
                </a:solidFill>
              </a:rPr>
              <a:t>STC GROUP</a:t>
            </a:r>
            <a:endParaRPr lang="nl-NL" sz="9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628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3200" b="1" i="0" kern="120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000" kern="1200">
          <a:solidFill>
            <a:srgbClr val="FFFFFF"/>
          </a:solidFill>
          <a:latin typeface="Verdana"/>
          <a:ea typeface="+mn-ea"/>
          <a:cs typeface="Verdan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3000" kern="1200">
          <a:solidFill>
            <a:srgbClr val="FFFFFF"/>
          </a:solidFill>
          <a:latin typeface="Verdana"/>
          <a:ea typeface="+mn-ea"/>
          <a:cs typeface="Verdan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3000" kern="1200">
          <a:solidFill>
            <a:srgbClr val="FFFFFF"/>
          </a:solidFill>
          <a:latin typeface="Verdana"/>
          <a:ea typeface="+mn-ea"/>
          <a:cs typeface="Verdan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3000" kern="1200">
          <a:solidFill>
            <a:srgbClr val="FFFFFF"/>
          </a:solidFill>
          <a:latin typeface="Verdana"/>
          <a:ea typeface="+mn-ea"/>
          <a:cs typeface="Verdan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3000" kern="1200">
          <a:solidFill>
            <a:srgbClr val="FFFFFF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28036_MBO_footer.jpg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0912"/>
            <a:ext cx="12192000" cy="577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274639"/>
            <a:ext cx="9753600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600202"/>
            <a:ext cx="9753600" cy="4525963"/>
          </a:xfrm>
          <a:prstGeom prst="rect">
            <a:avLst/>
          </a:prstGeom>
        </p:spPr>
        <p:txBody>
          <a:bodyPr vert="horz" lIns="91440" tIns="0" rIns="0" bIns="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6356352"/>
            <a:ext cx="938426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2" y="6356352"/>
            <a:ext cx="55361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algn="l"/>
            <a:fld id="{C3AD186D-9E66-6041-B2EE-C3D96E49AEDA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598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</p:sldLayoutIdLst>
  <p:txStyles>
    <p:titleStyle>
      <a:lvl1pPr algn="l" defTabSz="457200" rtl="0" eaLnBrk="1" latinLnBrk="0" hangingPunct="1">
        <a:spcBef>
          <a:spcPct val="0"/>
        </a:spcBef>
        <a:buNone/>
        <a:defRPr sz="3200" b="1" i="0" kern="1200">
          <a:solidFill>
            <a:schemeClr val="tx1"/>
          </a:solidFill>
          <a:latin typeface="Verdana"/>
          <a:ea typeface="+mj-ea"/>
          <a:cs typeface="Verdan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Verdana"/>
          <a:ea typeface="+mn-ea"/>
          <a:cs typeface="Verdan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Verdana"/>
          <a:ea typeface="+mn-ea"/>
          <a:cs typeface="Verdan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Verdana"/>
          <a:ea typeface="+mn-ea"/>
          <a:cs typeface="Verdan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Verdana"/>
          <a:ea typeface="+mn-ea"/>
          <a:cs typeface="Verdan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kenen-rotterdam-3f.jouwweb.nl/" TargetMode="Externa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Les 1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Rekenen zonder rekenmachine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9863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Verder werken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Maak verder van les 1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/>
              <a:t>10 , 11, 15, 20-23</a:t>
            </a:r>
            <a:endParaRPr lang="nl-NL" dirty="0"/>
          </a:p>
          <a:p>
            <a:endParaRPr lang="nl-NL" dirty="0"/>
          </a:p>
        </p:txBody>
      </p:sp>
      <p:cxnSp>
        <p:nvCxnSpPr>
          <p:cNvPr id="6" name="Rechte verbindingslijn 5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3487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Vandaag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Heb je het hoofdrekenen weer even geactiveerd?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 smtClean="0"/>
              <a:t>    12,5 x 6,5 = 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 smtClean="0"/>
              <a:t>Weet je weer de meeste rekenregels?</a:t>
            </a:r>
          </a:p>
          <a:p>
            <a:endParaRPr lang="nl-NL" dirty="0"/>
          </a:p>
          <a:p>
            <a:r>
              <a:rPr lang="nl-NL" dirty="0" smtClean="0"/>
              <a:t>Zo </a:t>
            </a:r>
            <a:r>
              <a:rPr lang="nl-NL" smtClean="0"/>
              <a:t>niet kijk dan op de site!</a:t>
            </a:r>
            <a:endParaRPr lang="nl-NL" dirty="0" smtClean="0"/>
          </a:p>
          <a:p>
            <a:endParaRPr lang="nl-NL" dirty="0"/>
          </a:p>
          <a:p>
            <a:endParaRPr lang="nl-NL" dirty="0"/>
          </a:p>
        </p:txBody>
      </p:sp>
      <p:cxnSp>
        <p:nvCxnSpPr>
          <p:cNvPr id="6" name="Rechte verbindingslijn 5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225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Vandaag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Onderdeel getallen bespreken.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 smtClean="0"/>
              <a:t>Opdrachten maken</a:t>
            </a:r>
          </a:p>
          <a:p>
            <a:endParaRPr lang="nl-NL" dirty="0"/>
          </a:p>
          <a:p>
            <a:r>
              <a:rPr lang="nl-NL" dirty="0" smtClean="0"/>
              <a:t>Handig rekenen</a:t>
            </a:r>
          </a:p>
          <a:p>
            <a:endParaRPr lang="nl-NL" dirty="0"/>
          </a:p>
          <a:p>
            <a:r>
              <a:rPr lang="nl-NL" dirty="0" smtClean="0"/>
              <a:t>Verder werken</a:t>
            </a:r>
          </a:p>
          <a:p>
            <a:endParaRPr lang="nl-NL" dirty="0"/>
          </a:p>
          <a:p>
            <a:endParaRPr lang="nl-NL" dirty="0"/>
          </a:p>
        </p:txBody>
      </p:sp>
      <p:cxnSp>
        <p:nvCxnSpPr>
          <p:cNvPr id="6" name="Rechte verbindingslijn 5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888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Onderdeel getallen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Les 1 -&gt; Rekenen zonder rekenmachine</a:t>
            </a:r>
          </a:p>
          <a:p>
            <a:endParaRPr lang="nl-NL" dirty="0"/>
          </a:p>
          <a:p>
            <a:r>
              <a:rPr lang="nl-NL" dirty="0" smtClean="0"/>
              <a:t>Les 2 -&gt; Grote getallen</a:t>
            </a:r>
          </a:p>
          <a:p>
            <a:endParaRPr lang="nl-NL" dirty="0"/>
          </a:p>
          <a:p>
            <a:r>
              <a:rPr lang="nl-NL" dirty="0" smtClean="0"/>
              <a:t>Les 3 -&gt; Regels voor de volgorde van bewerkingen</a:t>
            </a:r>
          </a:p>
          <a:p>
            <a:endParaRPr lang="nl-NL" dirty="0"/>
          </a:p>
          <a:p>
            <a:r>
              <a:rPr lang="nl-NL" dirty="0" smtClean="0"/>
              <a:t>Les 4 -&gt; Optellen en aftrekken in dagelijkse situaties</a:t>
            </a:r>
          </a:p>
          <a:p>
            <a:endParaRPr lang="nl-NL" dirty="0"/>
          </a:p>
          <a:p>
            <a:r>
              <a:rPr lang="nl-NL" dirty="0" smtClean="0"/>
              <a:t>Les 5 -&gt; Vermenigvuldigen en delen in dagelijkse situaties</a:t>
            </a:r>
          </a:p>
          <a:p>
            <a:endParaRPr lang="nl-NL" dirty="0"/>
          </a:p>
          <a:p>
            <a:r>
              <a:rPr lang="nl-NL" dirty="0" smtClean="0"/>
              <a:t>Les 6 -&gt; Combineren van bewerkingen in berekeningen</a:t>
            </a:r>
          </a:p>
          <a:p>
            <a:endParaRPr lang="nl-NL" dirty="0"/>
          </a:p>
          <a:p>
            <a:endParaRPr lang="nl-NL" dirty="0"/>
          </a:p>
        </p:txBody>
      </p:sp>
      <p:cxnSp>
        <p:nvCxnSpPr>
          <p:cNvPr id="6" name="Rechte verbindingslijn 5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4213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Onderdeel getallen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Per week</a:t>
            </a:r>
          </a:p>
          <a:p>
            <a:pPr lvl="3"/>
            <a:r>
              <a:rPr lang="nl-NL" dirty="0" smtClean="0"/>
              <a:t>Theorieles</a:t>
            </a:r>
          </a:p>
          <a:p>
            <a:pPr lvl="3"/>
            <a:r>
              <a:rPr lang="nl-NL" dirty="0" err="1" smtClean="0"/>
              <a:t>Werkles</a:t>
            </a:r>
            <a:endParaRPr lang="nl-NL" dirty="0"/>
          </a:p>
          <a:p>
            <a:endParaRPr lang="nl-NL" dirty="0" smtClean="0"/>
          </a:p>
          <a:p>
            <a:r>
              <a:rPr lang="nl-NL" dirty="0" smtClean="0"/>
              <a:t>Deze eerste week tijdens de </a:t>
            </a:r>
            <a:r>
              <a:rPr lang="nl-NL" dirty="0" err="1" smtClean="0"/>
              <a:t>werkles</a:t>
            </a:r>
            <a:r>
              <a:rPr lang="nl-NL" dirty="0" smtClean="0"/>
              <a:t> een Instaptoets.</a:t>
            </a:r>
          </a:p>
          <a:p>
            <a:endParaRPr lang="nl-NL" dirty="0"/>
          </a:p>
          <a:p>
            <a:r>
              <a:rPr lang="nl-NL" dirty="0" smtClean="0"/>
              <a:t>Toets de laatste week voor de voorjaarsvakantie</a:t>
            </a:r>
          </a:p>
          <a:p>
            <a:endParaRPr lang="nl-NL" dirty="0"/>
          </a:p>
          <a:p>
            <a:endParaRPr lang="nl-NL" dirty="0"/>
          </a:p>
        </p:txBody>
      </p:sp>
      <p:cxnSp>
        <p:nvCxnSpPr>
          <p:cNvPr id="6" name="Rechte verbindingslijn 5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0901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Beginnen met maken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Maak nu opdracht 1, 2, 3, 5</a:t>
            </a:r>
            <a:endParaRPr lang="nl-NL" dirty="0"/>
          </a:p>
          <a:p>
            <a:endParaRPr lang="nl-NL" dirty="0"/>
          </a:p>
        </p:txBody>
      </p:sp>
      <p:cxnSp>
        <p:nvCxnSpPr>
          <p:cNvPr id="6" name="Rechte verbindingslijn 5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9657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Opdracht 1</a:t>
            </a:r>
            <a:endParaRPr lang="nl-NL" dirty="0"/>
          </a:p>
        </p:txBody>
      </p:sp>
      <p:pic>
        <p:nvPicPr>
          <p:cNvPr id="2" name="Tijdelijke aanduiding voor inhoud 1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6" t="8009" r="29716"/>
          <a:stretch/>
        </p:blipFill>
        <p:spPr>
          <a:xfrm>
            <a:off x="966159" y="1259456"/>
            <a:ext cx="5149969" cy="4691745"/>
          </a:xfrm>
        </p:spPr>
      </p:pic>
      <p:cxnSp>
        <p:nvCxnSpPr>
          <p:cNvPr id="6" name="Rechte verbindingslijn 5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" name="Tekstvak 2"/>
          <p:cNvSpPr txBox="1"/>
          <p:nvPr/>
        </p:nvSpPr>
        <p:spPr>
          <a:xfrm>
            <a:off x="6530196" y="1259456"/>
            <a:ext cx="480491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Handig rekenen:</a:t>
            </a:r>
          </a:p>
          <a:p>
            <a:endParaRPr lang="nl-NL" dirty="0"/>
          </a:p>
          <a:p>
            <a:r>
              <a:rPr lang="nl-NL" dirty="0" smtClean="0"/>
              <a:t>Van 16 naar 17 = +1 , daarom 33+1=34</a:t>
            </a:r>
          </a:p>
          <a:p>
            <a:endParaRPr lang="nl-NL" dirty="0"/>
          </a:p>
          <a:p>
            <a:r>
              <a:rPr lang="nl-NL" dirty="0" smtClean="0"/>
              <a:t>Van 16 naar 20 = +4 , daarom 33+4=37</a:t>
            </a:r>
          </a:p>
          <a:p>
            <a:endParaRPr lang="nl-NL" dirty="0"/>
          </a:p>
          <a:p>
            <a:r>
              <a:rPr lang="nl-NL" dirty="0" smtClean="0"/>
              <a:t>Van 20 naar 19 = -1 , daarom 37-1=36</a:t>
            </a:r>
          </a:p>
          <a:p>
            <a:endParaRPr lang="nl-NL" dirty="0"/>
          </a:p>
          <a:p>
            <a:r>
              <a:rPr lang="nl-NL" dirty="0" smtClean="0"/>
              <a:t>Etc.</a:t>
            </a:r>
          </a:p>
          <a:p>
            <a:endParaRPr lang="nl-NL" dirty="0"/>
          </a:p>
          <a:p>
            <a:r>
              <a:rPr lang="nl-NL" b="1" u="sng" dirty="0" smtClean="0"/>
              <a:t>Maak het jezelf niet te moeilijk!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6191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Opdracht 2</a:t>
            </a:r>
            <a:endParaRPr lang="nl-NL" dirty="0"/>
          </a:p>
        </p:txBody>
      </p:sp>
      <p:pic>
        <p:nvPicPr>
          <p:cNvPr id="2" name="Tijdelijke aanduiding voor inhoud 1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0" t="15803" r="36006"/>
          <a:stretch/>
        </p:blipFill>
        <p:spPr>
          <a:xfrm>
            <a:off x="405442" y="1173191"/>
            <a:ext cx="5857335" cy="4984455"/>
          </a:xfrm>
        </p:spPr>
      </p:pic>
      <p:cxnSp>
        <p:nvCxnSpPr>
          <p:cNvPr id="6" name="Rechte verbindingslijn 5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" name="Tekstvak 2"/>
          <p:cNvSpPr txBox="1"/>
          <p:nvPr/>
        </p:nvSpPr>
        <p:spPr>
          <a:xfrm>
            <a:off x="6599208" y="1190445"/>
            <a:ext cx="47013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Maak de rijen af.</a:t>
            </a:r>
          </a:p>
          <a:p>
            <a:endParaRPr lang="nl-NL" dirty="0"/>
          </a:p>
          <a:p>
            <a:r>
              <a:rPr lang="nl-NL" dirty="0" smtClean="0"/>
              <a:t>1</a:t>
            </a:r>
            <a:r>
              <a:rPr lang="nl-NL" baseline="30000" dirty="0" smtClean="0"/>
              <a:t>e</a:t>
            </a:r>
            <a:r>
              <a:rPr lang="nl-NL" dirty="0" smtClean="0"/>
              <a:t> rij +125 </a:t>
            </a:r>
          </a:p>
          <a:p>
            <a:endParaRPr lang="nl-NL" dirty="0"/>
          </a:p>
          <a:p>
            <a:r>
              <a:rPr lang="nl-NL" dirty="0" smtClean="0"/>
              <a:t>2</a:t>
            </a:r>
            <a:r>
              <a:rPr lang="nl-NL" baseline="30000" dirty="0" smtClean="0"/>
              <a:t>e</a:t>
            </a:r>
            <a:r>
              <a:rPr lang="nl-NL" dirty="0" smtClean="0"/>
              <a:t> rij +120</a:t>
            </a:r>
          </a:p>
          <a:p>
            <a:endParaRPr lang="nl-NL" dirty="0"/>
          </a:p>
          <a:p>
            <a:r>
              <a:rPr lang="nl-NL" dirty="0" smtClean="0"/>
              <a:t>3</a:t>
            </a:r>
            <a:r>
              <a:rPr lang="nl-NL" baseline="30000" dirty="0" smtClean="0"/>
              <a:t>e</a:t>
            </a:r>
            <a:r>
              <a:rPr lang="nl-NL" dirty="0" smtClean="0"/>
              <a:t> rij +20</a:t>
            </a:r>
          </a:p>
          <a:p>
            <a:endParaRPr lang="nl-NL" dirty="0"/>
          </a:p>
          <a:p>
            <a:r>
              <a:rPr lang="nl-NL" dirty="0" smtClean="0"/>
              <a:t>4</a:t>
            </a:r>
            <a:r>
              <a:rPr lang="nl-NL" baseline="30000" dirty="0" smtClean="0"/>
              <a:t>e</a:t>
            </a:r>
            <a:r>
              <a:rPr lang="nl-NL" dirty="0" smtClean="0"/>
              <a:t> rij +11 handig: +10 en dan +1</a:t>
            </a:r>
          </a:p>
          <a:p>
            <a:endParaRPr lang="nl-NL" dirty="0"/>
          </a:p>
          <a:p>
            <a:r>
              <a:rPr lang="nl-NL" dirty="0" smtClean="0"/>
              <a:t>5</a:t>
            </a:r>
            <a:r>
              <a:rPr lang="nl-NL" baseline="30000" dirty="0" smtClean="0"/>
              <a:t>e</a:t>
            </a:r>
            <a:r>
              <a:rPr lang="nl-NL" dirty="0" smtClean="0"/>
              <a:t> rij +111 handig: +100, dan +10 en daarna +1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698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Handig rekenen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nl-NL" dirty="0" smtClean="0"/>
              <a:t>Bij een som als 2,14 – 2,29 is het handig als je denkt aan geld.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Dat is altijd handig bij min-sommen.</a:t>
            </a:r>
          </a:p>
          <a:p>
            <a:pPr marL="0" indent="0">
              <a:buNone/>
            </a:pPr>
            <a:endParaRPr lang="nl-NL" dirty="0"/>
          </a:p>
          <a:p>
            <a:pPr>
              <a:buFontTx/>
              <a:buChar char="-"/>
            </a:pPr>
            <a:r>
              <a:rPr lang="nl-NL" dirty="0" smtClean="0"/>
              <a:t>Alleen 25- -3  = 25 + 3</a:t>
            </a:r>
          </a:p>
          <a:p>
            <a:pPr>
              <a:buFontTx/>
              <a:buChar char="-"/>
            </a:pPr>
            <a:endParaRPr lang="nl-NL" dirty="0"/>
          </a:p>
          <a:p>
            <a:pPr>
              <a:buFontTx/>
              <a:buChar char="-"/>
            </a:pPr>
            <a:r>
              <a:rPr lang="nl-NL" dirty="0" smtClean="0"/>
              <a:t>3 x 0,9 = Maak alles tien x zo groot : 30 x 9= 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Deel daarna het antwoord weer door 10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/>
              <a:t>- Bij breuken boven x elkaar en onder x elkaar.</a:t>
            </a:r>
            <a:endParaRPr lang="nl-NL" dirty="0"/>
          </a:p>
          <a:p>
            <a:endParaRPr lang="nl-NL" dirty="0"/>
          </a:p>
        </p:txBody>
      </p:sp>
      <p:cxnSp>
        <p:nvCxnSpPr>
          <p:cNvPr id="6" name="Rechte verbindingslijn 5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935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Handig rekenen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Voor meer tips zie de filmpjes op de site: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 smtClean="0"/>
              <a:t>	</a:t>
            </a:r>
            <a:r>
              <a:rPr lang="nl-NL" dirty="0" smtClean="0">
                <a:hlinkClick r:id="rId2"/>
              </a:rPr>
              <a:t>www.rekenen-rotterdam-3f.jouwweb.nl</a:t>
            </a:r>
            <a:r>
              <a:rPr lang="nl-NL" dirty="0" smtClean="0"/>
              <a:t> </a:t>
            </a:r>
            <a:endParaRPr lang="nl-NL" dirty="0" smtClean="0"/>
          </a:p>
          <a:p>
            <a:endParaRPr lang="nl-NL" dirty="0"/>
          </a:p>
          <a:p>
            <a:endParaRPr lang="nl-NL" dirty="0"/>
          </a:p>
        </p:txBody>
      </p:sp>
      <p:cxnSp>
        <p:nvCxnSpPr>
          <p:cNvPr id="6" name="Rechte verbindingslijn 5"/>
          <p:cNvCxnSpPr/>
          <p:nvPr/>
        </p:nvCxnSpPr>
        <p:spPr>
          <a:xfrm flipV="1">
            <a:off x="0" y="1032387"/>
            <a:ext cx="12005187" cy="147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7309526"/>
      </p:ext>
    </p:extLst>
  </p:cSld>
  <p:clrMapOvr>
    <a:masterClrMapping/>
  </p:clrMapOvr>
</p:sld>
</file>

<file path=ppt/theme/theme1.xml><?xml version="1.0" encoding="utf-8"?>
<a:theme xmlns:a="http://schemas.openxmlformats.org/drawingml/2006/main" name="Thema1">
  <a:themeElements>
    <a:clrScheme name="Custom 1">
      <a:dk1>
        <a:srgbClr val="006072"/>
      </a:dk1>
      <a:lt1>
        <a:sysClr val="window" lastClr="FFFFFF"/>
      </a:lt1>
      <a:dk2>
        <a:srgbClr val="AFCA0B"/>
      </a:dk2>
      <a:lt2>
        <a:srgbClr val="F1E967"/>
      </a:lt2>
      <a:accent1>
        <a:srgbClr val="000000"/>
      </a:accent1>
      <a:accent2>
        <a:srgbClr val="AFCA0B"/>
      </a:accent2>
      <a:accent3>
        <a:srgbClr val="F1E967"/>
      </a:accent3>
      <a:accent4>
        <a:srgbClr val="006072"/>
      </a:accent4>
      <a:accent5>
        <a:srgbClr val="C8F10F"/>
      </a:accent5>
      <a:accent6>
        <a:srgbClr val="1681A5"/>
      </a:accent6>
      <a:hlink>
        <a:srgbClr val="006072"/>
      </a:hlink>
      <a:folHlink>
        <a:srgbClr val="7F7F7F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a1" id="{58A7E646-C8E5-46F1-8B4F-F3BB628815B4}" vid="{62470E01-3D69-4277-9FB4-0AFF6AC083EB}"/>
    </a:ext>
  </a:extLst>
</a:theme>
</file>

<file path=ppt/theme/theme2.xml><?xml version="1.0" encoding="utf-8"?>
<a:theme xmlns:a="http://schemas.openxmlformats.org/drawingml/2006/main" name="STC Nieuw">
  <a:themeElements>
    <a:clrScheme name="Custom 3">
      <a:dk1>
        <a:srgbClr val="000000"/>
      </a:dk1>
      <a:lt1>
        <a:sysClr val="window" lastClr="FFFFFF"/>
      </a:lt1>
      <a:dk2>
        <a:srgbClr val="AFCA0B"/>
      </a:dk2>
      <a:lt2>
        <a:srgbClr val="F1E967"/>
      </a:lt2>
      <a:accent1>
        <a:srgbClr val="006072"/>
      </a:accent1>
      <a:accent2>
        <a:srgbClr val="AFCA0B"/>
      </a:accent2>
      <a:accent3>
        <a:srgbClr val="F1E967"/>
      </a:accent3>
      <a:accent4>
        <a:srgbClr val="878787"/>
      </a:accent4>
      <a:accent5>
        <a:srgbClr val="C8F10F"/>
      </a:accent5>
      <a:accent6>
        <a:srgbClr val="1681A5"/>
      </a:accent6>
      <a:hlink>
        <a:srgbClr val="006072"/>
      </a:hlink>
      <a:folHlink>
        <a:srgbClr val="7F7F7F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TC Nieuw" id="{0B29A423-1B9F-4F98-B993-D920BFB04DA0}" vid="{2CAFC205-64F4-46B5-A766-6802F2050D5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1068</TotalTime>
  <Words>313</Words>
  <Application>Microsoft Office PowerPoint</Application>
  <PresentationFormat>Breedbeeld</PresentationFormat>
  <Paragraphs>83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11</vt:i4>
      </vt:variant>
    </vt:vector>
  </HeadingPairs>
  <TitlesOfParts>
    <vt:vector size="16" baseType="lpstr">
      <vt:lpstr>Arial</vt:lpstr>
      <vt:lpstr>Calibri</vt:lpstr>
      <vt:lpstr>Verdana</vt:lpstr>
      <vt:lpstr>Thema1</vt:lpstr>
      <vt:lpstr>STC Nieuw</vt:lpstr>
      <vt:lpstr>Les 1 </vt:lpstr>
      <vt:lpstr>Vandaag</vt:lpstr>
      <vt:lpstr>Onderdeel getallen</vt:lpstr>
      <vt:lpstr>Onderdeel getallen</vt:lpstr>
      <vt:lpstr>Beginnen met maken</vt:lpstr>
      <vt:lpstr>Opdracht 1</vt:lpstr>
      <vt:lpstr>Opdracht 2</vt:lpstr>
      <vt:lpstr>Handig rekenen</vt:lpstr>
      <vt:lpstr>Handig rekenen</vt:lpstr>
      <vt:lpstr>Verder werken</vt:lpstr>
      <vt:lpstr>Vandaag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M. van Zutphent</dc:creator>
  <cp:lastModifiedBy>M. van Zutphent</cp:lastModifiedBy>
  <cp:revision>7</cp:revision>
  <dcterms:created xsi:type="dcterms:W3CDTF">2019-02-04T10:41:25Z</dcterms:created>
  <dcterms:modified xsi:type="dcterms:W3CDTF">2019-02-19T09:41:48Z</dcterms:modified>
</cp:coreProperties>
</file>