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70" r:id="rId6"/>
    <p:sldId id="259" r:id="rId7"/>
    <p:sldId id="260" r:id="rId8"/>
    <p:sldId id="272" r:id="rId9"/>
    <p:sldId id="273" r:id="rId10"/>
    <p:sldId id="261" r:id="rId11"/>
    <p:sldId id="271" r:id="rId12"/>
    <p:sldId id="262"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180799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543033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91153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26080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Tijdelijke aanduiding voor datum 3"/>
          <p:cNvSpPr>
            <a:spLocks noGrp="1"/>
          </p:cNvSpPr>
          <p:nvPr>
            <p:ph type="dt" sz="half" idx="10"/>
          </p:nvPr>
        </p:nvSpPr>
        <p:spPr/>
        <p:txBody>
          <a:body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27000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077F8DF-D1C1-4A91-A6B3-CC2D739AD867}" type="datetimeFigureOut">
              <a:rPr lang="nl-NL" smtClean="0"/>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101515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077F8DF-D1C1-4A91-A6B3-CC2D739AD867}" type="datetimeFigureOut">
              <a:rPr lang="nl-NL" smtClean="0"/>
              <a:t>14-1-2019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617573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077F8DF-D1C1-4A91-A6B3-CC2D739AD867}" type="datetimeFigureOut">
              <a:rPr lang="nl-NL" smtClean="0"/>
              <a:t>14-1-2019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52459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077F8DF-D1C1-4A91-A6B3-CC2D739AD867}" type="datetimeFigureOut">
              <a:rPr lang="nl-NL" smtClean="0"/>
              <a:t>14-1-2019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016386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1077F8DF-D1C1-4A91-A6B3-CC2D739AD867}" type="datetimeFigureOut">
              <a:rPr lang="nl-NL" smtClean="0"/>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136453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1077F8DF-D1C1-4A91-A6B3-CC2D739AD867}" type="datetimeFigureOut">
              <a:rPr lang="nl-NL" smtClean="0"/>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305324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7F8DF-D1C1-4A91-A6B3-CC2D739AD867}" type="datetimeFigureOut">
              <a:rPr lang="nl-NL" smtClean="0"/>
              <a:t>14-1-2019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A530B-4B36-41E0-9F36-60C205674D44}" type="slidenum">
              <a:rPr lang="nl-NL" smtClean="0"/>
              <a:t>‹nr.›</a:t>
            </a:fld>
            <a:endParaRPr lang="nl-NL"/>
          </a:p>
        </p:txBody>
      </p:sp>
    </p:spTree>
    <p:extLst>
      <p:ext uri="{BB962C8B-B14F-4D97-AF65-F5344CB8AC3E}">
        <p14:creationId xmlns:p14="http://schemas.microsoft.com/office/powerpoint/2010/main" val="2108249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Les 4-5</a:t>
            </a:r>
            <a:endParaRPr lang="nl-NL" dirty="0"/>
          </a:p>
        </p:txBody>
      </p:sp>
      <p:sp>
        <p:nvSpPr>
          <p:cNvPr id="3" name="Ondertitel 2"/>
          <p:cNvSpPr>
            <a:spLocks noGrp="1"/>
          </p:cNvSpPr>
          <p:nvPr>
            <p:ph type="subTitle" idx="1"/>
          </p:nvPr>
        </p:nvSpPr>
        <p:spPr/>
        <p:txBody>
          <a:bodyPr/>
          <a:lstStyle/>
          <a:p>
            <a:r>
              <a:rPr lang="nl-NL" dirty="0" smtClean="0"/>
              <a:t>Dagelijkse situaties die leiden tot een som</a:t>
            </a:r>
            <a:endParaRPr lang="nl-NL" dirty="0"/>
          </a:p>
        </p:txBody>
      </p:sp>
    </p:spTree>
    <p:extLst>
      <p:ext uri="{BB962C8B-B14F-4D97-AF65-F5344CB8AC3E}">
        <p14:creationId xmlns:p14="http://schemas.microsoft.com/office/powerpoint/2010/main" val="382043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Les 5 Dagelijkse situaties met x of :</a:t>
            </a:r>
            <a:endParaRPr lang="nl-NL" sz="3600" b="1" dirty="0"/>
          </a:p>
        </p:txBody>
      </p:sp>
      <p:sp>
        <p:nvSpPr>
          <p:cNvPr id="3" name="Tijdelijke aanduiding voor inhoud 2"/>
          <p:cNvSpPr>
            <a:spLocks noGrp="1"/>
          </p:cNvSpPr>
          <p:nvPr>
            <p:ph idx="1"/>
          </p:nvPr>
        </p:nvSpPr>
        <p:spPr/>
        <p:txBody>
          <a:bodyPr/>
          <a:lstStyle/>
          <a:p>
            <a:endParaRPr lang="nl-NL" dirty="0" smtClean="0"/>
          </a:p>
          <a:p>
            <a:r>
              <a:rPr lang="nl-NL" dirty="0" smtClean="0"/>
              <a:t>Maak vandaag van les 5 opdrachten 3 en 5</a:t>
            </a:r>
            <a:endParaRPr lang="nl-NL" dirty="0"/>
          </a:p>
        </p:txBody>
      </p:sp>
    </p:spTree>
    <p:extLst>
      <p:ext uri="{BB962C8B-B14F-4D97-AF65-F5344CB8AC3E}">
        <p14:creationId xmlns:p14="http://schemas.microsoft.com/office/powerpoint/2010/main" val="3203081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Lesdoelen:</a:t>
            </a:r>
            <a:endParaRPr lang="nl-NL" dirty="0"/>
          </a:p>
        </p:txBody>
      </p:sp>
      <p:sp>
        <p:nvSpPr>
          <p:cNvPr id="3" name="Tijdelijke aanduiding voor inhoud 2"/>
          <p:cNvSpPr>
            <a:spLocks noGrp="1"/>
          </p:cNvSpPr>
          <p:nvPr>
            <p:ph idx="1"/>
          </p:nvPr>
        </p:nvSpPr>
        <p:spPr>
          <a:xfrm>
            <a:off x="361950" y="1325563"/>
            <a:ext cx="5429250" cy="4351338"/>
          </a:xfrm>
        </p:spPr>
        <p:txBody>
          <a:bodyPr/>
          <a:lstStyle/>
          <a:p>
            <a:pPr marL="0" indent="0">
              <a:buNone/>
            </a:pPr>
            <a:r>
              <a:rPr lang="nl-NL" b="1" u="sng" dirty="0"/>
              <a:t>Na deze les weet je:</a:t>
            </a:r>
            <a:endParaRPr lang="nl-NL" dirty="0"/>
          </a:p>
          <a:p>
            <a:pPr marL="0" indent="0">
              <a:buNone/>
            </a:pPr>
            <a:r>
              <a:rPr lang="nl-NL" dirty="0"/>
              <a:t> </a:t>
            </a:r>
          </a:p>
          <a:p>
            <a:pPr marL="0" indent="0">
              <a:buNone/>
            </a:pPr>
            <a:r>
              <a:rPr lang="nl-NL" dirty="0"/>
              <a:t>- Hoe je een som met "gaten" op kunt vullen.</a:t>
            </a:r>
          </a:p>
          <a:p>
            <a:pPr marL="0" indent="0">
              <a:buNone/>
            </a:pPr>
            <a:r>
              <a:rPr lang="nl-NL" dirty="0"/>
              <a:t> </a:t>
            </a:r>
          </a:p>
          <a:p>
            <a:pPr marL="0" indent="0">
              <a:buNone/>
            </a:pPr>
            <a:r>
              <a:rPr lang="nl-NL" dirty="0"/>
              <a:t>- Welke woorden in een verhaal horen bij plus en min.</a:t>
            </a:r>
          </a:p>
        </p:txBody>
      </p:sp>
      <p:sp>
        <p:nvSpPr>
          <p:cNvPr id="5" name="Rechthoek 4"/>
          <p:cNvSpPr/>
          <p:nvPr/>
        </p:nvSpPr>
        <p:spPr>
          <a:xfrm>
            <a:off x="5791200" y="1325563"/>
            <a:ext cx="6096000" cy="2677656"/>
          </a:xfrm>
          <a:prstGeom prst="rect">
            <a:avLst/>
          </a:prstGeom>
        </p:spPr>
        <p:txBody>
          <a:bodyPr>
            <a:spAutoFit/>
          </a:bodyPr>
          <a:lstStyle/>
          <a:p>
            <a:r>
              <a:rPr lang="nl-NL" sz="2800" b="1" u="sng" dirty="0"/>
              <a:t>Na deze les kun je:</a:t>
            </a:r>
            <a:endParaRPr lang="nl-NL" sz="2800" dirty="0"/>
          </a:p>
          <a:p>
            <a:r>
              <a:rPr lang="nl-NL" sz="2800" dirty="0"/>
              <a:t> </a:t>
            </a:r>
          </a:p>
          <a:p>
            <a:r>
              <a:rPr lang="nl-NL" sz="2800" dirty="0" smtClean="0"/>
              <a:t>- Lege </a:t>
            </a:r>
            <a:r>
              <a:rPr lang="nl-NL" sz="2800" dirty="0"/>
              <a:t>plekken in een som opvullen door </a:t>
            </a:r>
            <a:r>
              <a:rPr lang="nl-NL" sz="2800" dirty="0" smtClean="0"/>
              <a:t> </a:t>
            </a:r>
          </a:p>
          <a:p>
            <a:r>
              <a:rPr lang="nl-NL" sz="2800" dirty="0"/>
              <a:t> </a:t>
            </a:r>
            <a:r>
              <a:rPr lang="nl-NL" sz="2800" dirty="0" smtClean="0"/>
              <a:t> een </a:t>
            </a:r>
            <a:r>
              <a:rPr lang="nl-NL" sz="2800" dirty="0"/>
              <a:t>som om te </a:t>
            </a:r>
            <a:r>
              <a:rPr lang="nl-NL" sz="2800" dirty="0" smtClean="0"/>
              <a:t>draaien</a:t>
            </a:r>
            <a:r>
              <a:rPr lang="nl-NL" sz="2800" dirty="0"/>
              <a:t>. </a:t>
            </a:r>
            <a:endParaRPr lang="nl-NL" sz="2800" dirty="0" smtClean="0"/>
          </a:p>
          <a:p>
            <a:endParaRPr lang="nl-NL" sz="2800" dirty="0"/>
          </a:p>
          <a:p>
            <a:r>
              <a:rPr lang="nl-NL" sz="2800" dirty="0"/>
              <a:t>- Een verhaal omzetten naar een som.</a:t>
            </a:r>
          </a:p>
        </p:txBody>
      </p:sp>
    </p:spTree>
    <p:extLst>
      <p:ext uri="{BB962C8B-B14F-4D97-AF65-F5344CB8AC3E}">
        <p14:creationId xmlns:p14="http://schemas.microsoft.com/office/powerpoint/2010/main" val="3341986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1475" y="0"/>
            <a:ext cx="10515600" cy="1325563"/>
          </a:xfrm>
        </p:spPr>
        <p:txBody>
          <a:bodyPr/>
          <a:lstStyle/>
          <a:p>
            <a:r>
              <a:rPr lang="nl-NL" dirty="0" smtClean="0"/>
              <a:t>Conclusie van vandaag</a:t>
            </a:r>
            <a:endParaRPr lang="nl-NL" dirty="0"/>
          </a:p>
        </p:txBody>
      </p:sp>
      <p:sp>
        <p:nvSpPr>
          <p:cNvPr id="3" name="Tijdelijke aanduiding voor inhoud 2"/>
          <p:cNvSpPr>
            <a:spLocks noGrp="1"/>
          </p:cNvSpPr>
          <p:nvPr>
            <p:ph idx="1"/>
          </p:nvPr>
        </p:nvSpPr>
        <p:spPr>
          <a:xfrm>
            <a:off x="371475" y="1008380"/>
            <a:ext cx="10515600" cy="4904740"/>
          </a:xfrm>
        </p:spPr>
        <p:txBody>
          <a:bodyPr>
            <a:normAutofit fontScale="92500"/>
          </a:bodyPr>
          <a:lstStyle/>
          <a:p>
            <a:endParaRPr lang="nl-NL" dirty="0" smtClean="0"/>
          </a:p>
          <a:p>
            <a:r>
              <a:rPr lang="nl-NL" dirty="0" smtClean="0"/>
              <a:t>Kun jij de som maken naar aanleiding  van het volgende verhaaltje:</a:t>
            </a:r>
          </a:p>
          <a:p>
            <a:pPr marL="0" indent="0">
              <a:buNone/>
            </a:pPr>
            <a:r>
              <a:rPr lang="nl-NL" dirty="0"/>
              <a:t> </a:t>
            </a:r>
            <a:r>
              <a:rPr lang="nl-NL" dirty="0" smtClean="0"/>
              <a:t>  </a:t>
            </a:r>
          </a:p>
          <a:p>
            <a:pPr marL="0" indent="0">
              <a:buNone/>
            </a:pPr>
            <a:r>
              <a:rPr lang="nl-NL" dirty="0"/>
              <a:t> </a:t>
            </a:r>
            <a:r>
              <a:rPr lang="nl-NL" dirty="0" smtClean="0"/>
              <a:t>  “Marieke rijdt met haar auto naar haar vriendinnen. Eerst haalt ze   </a:t>
            </a:r>
          </a:p>
          <a:p>
            <a:pPr marL="0" indent="0">
              <a:buNone/>
            </a:pPr>
            <a:r>
              <a:rPr lang="nl-NL" dirty="0"/>
              <a:t> </a:t>
            </a:r>
            <a:r>
              <a:rPr lang="nl-NL" dirty="0" smtClean="0"/>
              <a:t>   </a:t>
            </a:r>
            <a:r>
              <a:rPr lang="nl-NL" dirty="0" err="1" smtClean="0"/>
              <a:t>Ceyda</a:t>
            </a:r>
            <a:r>
              <a:rPr lang="nl-NL" dirty="0" smtClean="0"/>
              <a:t> op. Voor vertrek heeft ze de kilometerstand van haar auto </a:t>
            </a:r>
          </a:p>
          <a:p>
            <a:pPr marL="0" indent="0">
              <a:buNone/>
            </a:pPr>
            <a:r>
              <a:rPr lang="nl-NL" dirty="0"/>
              <a:t> </a:t>
            </a:r>
            <a:r>
              <a:rPr lang="nl-NL" dirty="0" smtClean="0"/>
              <a:t>   genoteerd; 25.695,03. Bij </a:t>
            </a:r>
            <a:r>
              <a:rPr lang="nl-NL" dirty="0" err="1" smtClean="0"/>
              <a:t>Ceyda</a:t>
            </a:r>
            <a:r>
              <a:rPr lang="nl-NL" dirty="0" smtClean="0"/>
              <a:t> aangekomen staat haar km-stand op </a:t>
            </a:r>
          </a:p>
          <a:p>
            <a:pPr marL="0" indent="0">
              <a:buNone/>
            </a:pPr>
            <a:r>
              <a:rPr lang="nl-NL" dirty="0"/>
              <a:t> </a:t>
            </a:r>
            <a:r>
              <a:rPr lang="nl-NL" dirty="0" smtClean="0"/>
              <a:t>   25.724,5. Daarna rijdt ze met gierende banden door naar Samara </a:t>
            </a:r>
          </a:p>
          <a:p>
            <a:pPr marL="0" indent="0">
              <a:buNone/>
            </a:pPr>
            <a:r>
              <a:rPr lang="nl-NL" dirty="0"/>
              <a:t> </a:t>
            </a:r>
            <a:r>
              <a:rPr lang="nl-NL" dirty="0" smtClean="0"/>
              <a:t>   Marieke is namelijk al aan de late kant. Bij Samara aangekomen staat de  </a:t>
            </a:r>
          </a:p>
          <a:p>
            <a:pPr marL="0" indent="0">
              <a:buNone/>
            </a:pPr>
            <a:r>
              <a:rPr lang="nl-NL" dirty="0"/>
              <a:t> </a:t>
            </a:r>
            <a:r>
              <a:rPr lang="nl-NL" dirty="0" smtClean="0"/>
              <a:t>   teller op 25,781,9. Hoeveel kilometer heeft Marieke alleen in de auto </a:t>
            </a:r>
          </a:p>
          <a:p>
            <a:pPr marL="0" indent="0">
              <a:buNone/>
            </a:pPr>
            <a:r>
              <a:rPr lang="nl-NL" dirty="0"/>
              <a:t> </a:t>
            </a:r>
            <a:r>
              <a:rPr lang="nl-NL" dirty="0" smtClean="0"/>
              <a:t>   gezeten?</a:t>
            </a:r>
            <a:endParaRPr lang="nl-NL" dirty="0"/>
          </a:p>
        </p:txBody>
      </p:sp>
    </p:spTree>
    <p:extLst>
      <p:ext uri="{BB962C8B-B14F-4D97-AF65-F5344CB8AC3E}">
        <p14:creationId xmlns:p14="http://schemas.microsoft.com/office/powerpoint/2010/main" val="3693863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107950"/>
            <a:ext cx="10515600" cy="1325563"/>
          </a:xfrm>
        </p:spPr>
        <p:txBody>
          <a:bodyPr/>
          <a:lstStyle/>
          <a:p>
            <a:r>
              <a:rPr lang="nl-NL" dirty="0" smtClean="0"/>
              <a:t>Vandaag</a:t>
            </a:r>
            <a:endParaRPr lang="nl-NL" dirty="0"/>
          </a:p>
        </p:txBody>
      </p:sp>
      <p:sp>
        <p:nvSpPr>
          <p:cNvPr id="3" name="Tijdelijke aanduiding voor inhoud 2"/>
          <p:cNvSpPr>
            <a:spLocks noGrp="1"/>
          </p:cNvSpPr>
          <p:nvPr>
            <p:ph idx="1"/>
          </p:nvPr>
        </p:nvSpPr>
        <p:spPr/>
        <p:txBody>
          <a:bodyPr/>
          <a:lstStyle/>
          <a:p>
            <a:r>
              <a:rPr lang="nl-NL" dirty="0" smtClean="0"/>
              <a:t>Lesdoelen</a:t>
            </a:r>
          </a:p>
          <a:p>
            <a:endParaRPr lang="nl-NL" dirty="0"/>
          </a:p>
          <a:p>
            <a:r>
              <a:rPr lang="nl-NL" dirty="0" smtClean="0"/>
              <a:t>Les 3 nakijken</a:t>
            </a:r>
            <a:endParaRPr lang="nl-NL" dirty="0" smtClean="0"/>
          </a:p>
          <a:p>
            <a:endParaRPr lang="nl-NL" dirty="0"/>
          </a:p>
          <a:p>
            <a:r>
              <a:rPr lang="nl-NL" dirty="0" smtClean="0"/>
              <a:t>Les </a:t>
            </a:r>
            <a:r>
              <a:rPr lang="nl-NL" dirty="0" smtClean="0"/>
              <a:t>4</a:t>
            </a:r>
            <a:endParaRPr lang="nl-NL" dirty="0" smtClean="0"/>
          </a:p>
          <a:p>
            <a:endParaRPr lang="nl-NL" dirty="0"/>
          </a:p>
          <a:p>
            <a:r>
              <a:rPr lang="nl-NL" dirty="0" smtClean="0"/>
              <a:t>Verhaaltjes aanpakken</a:t>
            </a:r>
          </a:p>
          <a:p>
            <a:endParaRPr lang="nl-NL" dirty="0" smtClean="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39855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Lesdoelen:</a:t>
            </a:r>
            <a:endParaRPr lang="nl-NL" dirty="0"/>
          </a:p>
        </p:txBody>
      </p:sp>
      <p:sp>
        <p:nvSpPr>
          <p:cNvPr id="3" name="Tijdelijke aanduiding voor inhoud 2"/>
          <p:cNvSpPr>
            <a:spLocks noGrp="1"/>
          </p:cNvSpPr>
          <p:nvPr>
            <p:ph idx="1"/>
          </p:nvPr>
        </p:nvSpPr>
        <p:spPr>
          <a:xfrm>
            <a:off x="361950" y="1325563"/>
            <a:ext cx="5429250" cy="4351338"/>
          </a:xfrm>
        </p:spPr>
        <p:txBody>
          <a:bodyPr/>
          <a:lstStyle/>
          <a:p>
            <a:pPr marL="0" indent="0">
              <a:buNone/>
            </a:pPr>
            <a:r>
              <a:rPr lang="nl-NL" b="1" u="sng" dirty="0"/>
              <a:t>Na deze les weet je:</a:t>
            </a:r>
            <a:endParaRPr lang="nl-NL" dirty="0"/>
          </a:p>
          <a:p>
            <a:pPr marL="0" indent="0">
              <a:buNone/>
            </a:pPr>
            <a:r>
              <a:rPr lang="nl-NL" dirty="0"/>
              <a:t> </a:t>
            </a:r>
          </a:p>
          <a:p>
            <a:pPr marL="0" indent="0">
              <a:buNone/>
            </a:pPr>
            <a:r>
              <a:rPr lang="nl-NL" dirty="0"/>
              <a:t>- Hoe je een som met "gaten" op kunt vullen.</a:t>
            </a:r>
          </a:p>
          <a:p>
            <a:pPr marL="0" indent="0">
              <a:buNone/>
            </a:pPr>
            <a:r>
              <a:rPr lang="nl-NL" dirty="0"/>
              <a:t> </a:t>
            </a:r>
          </a:p>
          <a:p>
            <a:pPr marL="0" indent="0">
              <a:buNone/>
            </a:pPr>
            <a:r>
              <a:rPr lang="nl-NL" dirty="0"/>
              <a:t>- Welke woorden in een verhaal horen bij plus en min.</a:t>
            </a:r>
          </a:p>
        </p:txBody>
      </p:sp>
      <p:sp>
        <p:nvSpPr>
          <p:cNvPr id="4" name="Rechthoek 3"/>
          <p:cNvSpPr/>
          <p:nvPr/>
        </p:nvSpPr>
        <p:spPr>
          <a:xfrm>
            <a:off x="5619750" y="1325563"/>
            <a:ext cx="5459730" cy="3539430"/>
          </a:xfrm>
          <a:prstGeom prst="rect">
            <a:avLst/>
          </a:prstGeom>
        </p:spPr>
        <p:txBody>
          <a:bodyPr wrap="square">
            <a:spAutoFit/>
          </a:bodyPr>
          <a:lstStyle/>
          <a:p>
            <a:r>
              <a:rPr lang="nl-NL" sz="2800" b="1" u="sng" dirty="0"/>
              <a:t>Na deze les weet je:</a:t>
            </a:r>
            <a:endParaRPr lang="nl-NL" sz="2800" dirty="0"/>
          </a:p>
          <a:p>
            <a:r>
              <a:rPr lang="nl-NL" sz="2800" dirty="0"/>
              <a:t> </a:t>
            </a:r>
          </a:p>
          <a:p>
            <a:r>
              <a:rPr lang="nl-NL" sz="2800" dirty="0"/>
              <a:t>- Hoe je een som met "gaten" op kunt vullen.</a:t>
            </a:r>
          </a:p>
          <a:p>
            <a:r>
              <a:rPr lang="nl-NL" sz="2800" dirty="0"/>
              <a:t> </a:t>
            </a:r>
            <a:endParaRPr lang="nl-NL" sz="2800" dirty="0" smtClean="0"/>
          </a:p>
          <a:p>
            <a:endParaRPr lang="nl-NL" sz="2800" dirty="0"/>
          </a:p>
          <a:p>
            <a:r>
              <a:rPr lang="nl-NL" sz="2800" dirty="0"/>
              <a:t>- Welke woorden in een verhaal horen bij plus en min.</a:t>
            </a:r>
          </a:p>
        </p:txBody>
      </p:sp>
    </p:spTree>
    <p:extLst>
      <p:ext uri="{BB962C8B-B14F-4D97-AF65-F5344CB8AC3E}">
        <p14:creationId xmlns:p14="http://schemas.microsoft.com/office/powerpoint/2010/main" val="2031078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6750" y="98425"/>
            <a:ext cx="10515600" cy="1325563"/>
          </a:xfrm>
        </p:spPr>
        <p:txBody>
          <a:bodyPr/>
          <a:lstStyle/>
          <a:p>
            <a:r>
              <a:rPr lang="nl-NL" dirty="0" smtClean="0"/>
              <a:t>Les 4 dagelijkse situaties met + en -</a:t>
            </a:r>
            <a:endParaRPr lang="nl-NL" dirty="0"/>
          </a:p>
        </p:txBody>
      </p:sp>
      <p:pic>
        <p:nvPicPr>
          <p:cNvPr id="4" name="Tijdelijke aanduiding voor inhoud 3"/>
          <p:cNvPicPr>
            <a:picLocks noGrp="1" noChangeAspect="1"/>
          </p:cNvPicPr>
          <p:nvPr>
            <p:ph idx="1"/>
          </p:nvPr>
        </p:nvPicPr>
        <p:blipFill rotWithShape="1">
          <a:blip r:embed="rId2"/>
          <a:srcRect l="26689" t="23225" r="33389" b="38440"/>
          <a:stretch/>
        </p:blipFill>
        <p:spPr>
          <a:xfrm>
            <a:off x="888520" y="1247654"/>
            <a:ext cx="6826011" cy="36869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Afbeelding 5"/>
          <p:cNvPicPr>
            <a:picLocks noChangeAspect="1"/>
          </p:cNvPicPr>
          <p:nvPr/>
        </p:nvPicPr>
        <p:blipFill rotWithShape="1">
          <a:blip r:embed="rId3"/>
          <a:srcRect l="29921" t="53737" r="55901" b="23192"/>
          <a:stretch/>
        </p:blipFill>
        <p:spPr>
          <a:xfrm>
            <a:off x="8032830" y="1597306"/>
            <a:ext cx="3819646" cy="2489590"/>
          </a:xfrm>
          <a:prstGeom prst="rect">
            <a:avLst/>
          </a:prstGeom>
        </p:spPr>
      </p:pic>
    </p:spTree>
    <p:extLst>
      <p:ext uri="{BB962C8B-B14F-4D97-AF65-F5344CB8AC3E}">
        <p14:creationId xmlns:p14="http://schemas.microsoft.com/office/powerpoint/2010/main" val="139964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6750" y="98425"/>
            <a:ext cx="10515600" cy="1325563"/>
          </a:xfrm>
        </p:spPr>
        <p:txBody>
          <a:bodyPr/>
          <a:lstStyle/>
          <a:p>
            <a:r>
              <a:rPr lang="nl-NL" dirty="0" smtClean="0"/>
              <a:t>Les 4 dagelijkse situaties met + en -</a:t>
            </a:r>
            <a:endParaRPr lang="nl-NL" dirty="0"/>
          </a:p>
        </p:txBody>
      </p:sp>
      <p:sp>
        <p:nvSpPr>
          <p:cNvPr id="3" name="Tijdelijke aanduiding voor inhoud 2"/>
          <p:cNvSpPr>
            <a:spLocks noGrp="1"/>
          </p:cNvSpPr>
          <p:nvPr>
            <p:ph idx="1"/>
          </p:nvPr>
        </p:nvSpPr>
        <p:spPr/>
        <p:txBody>
          <a:bodyPr/>
          <a:lstStyle/>
          <a:p>
            <a:endParaRPr lang="nl-NL"/>
          </a:p>
        </p:txBody>
      </p:sp>
      <p:pic>
        <p:nvPicPr>
          <p:cNvPr id="5" name="Afbeelding 4"/>
          <p:cNvPicPr>
            <a:picLocks noChangeAspect="1"/>
          </p:cNvPicPr>
          <p:nvPr/>
        </p:nvPicPr>
        <p:blipFill rotWithShape="1">
          <a:blip r:embed="rId2"/>
          <a:srcRect l="26833" t="16815" r="31833" b="43778"/>
          <a:stretch/>
        </p:blipFill>
        <p:spPr>
          <a:xfrm>
            <a:off x="838200" y="1706880"/>
            <a:ext cx="7559040" cy="40538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9505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18160" y="0"/>
            <a:ext cx="10515600" cy="1325563"/>
          </a:xfrm>
        </p:spPr>
        <p:txBody>
          <a:bodyPr/>
          <a:lstStyle/>
          <a:p>
            <a:r>
              <a:rPr lang="nl-NL" dirty="0" smtClean="0"/>
              <a:t>Les 4 Belangrijk hierbij voor de toets</a:t>
            </a:r>
            <a:endParaRPr lang="nl-NL" dirty="0"/>
          </a:p>
        </p:txBody>
      </p:sp>
      <p:sp>
        <p:nvSpPr>
          <p:cNvPr id="3" name="Tijdelijke aanduiding voor inhoud 2"/>
          <p:cNvSpPr>
            <a:spLocks noGrp="1"/>
          </p:cNvSpPr>
          <p:nvPr>
            <p:ph idx="1"/>
          </p:nvPr>
        </p:nvSpPr>
        <p:spPr>
          <a:xfrm>
            <a:off x="838200" y="1325563"/>
            <a:ext cx="10515600" cy="4351338"/>
          </a:xfrm>
        </p:spPr>
        <p:txBody>
          <a:bodyPr/>
          <a:lstStyle/>
          <a:p>
            <a:endParaRPr lang="nl-NL" dirty="0" smtClean="0"/>
          </a:p>
          <a:p>
            <a:r>
              <a:rPr lang="nl-NL" dirty="0" smtClean="0"/>
              <a:t>Geld heeft altijd twee decimalen tenzij het een rond bedrag is.</a:t>
            </a:r>
          </a:p>
          <a:p>
            <a:endParaRPr lang="nl-NL" dirty="0"/>
          </a:p>
          <a:p>
            <a:r>
              <a:rPr lang="nl-NL" dirty="0" smtClean="0"/>
              <a:t>Liever 20,00 dan 21,5</a:t>
            </a:r>
          </a:p>
          <a:p>
            <a:endParaRPr lang="nl-NL" dirty="0"/>
          </a:p>
          <a:p>
            <a:r>
              <a:rPr lang="nl-NL" dirty="0" smtClean="0"/>
              <a:t>Punt en komma bij de computer gelijk. Echter een . Is om een verschil te makken bij duizendtallen. Een komma geeft aan dat het gaat om &lt; dan 1. Dat de cijfers die volgen decimale cijfers zijn.</a:t>
            </a:r>
            <a:endParaRPr lang="nl-NL" dirty="0"/>
          </a:p>
        </p:txBody>
      </p:sp>
    </p:spTree>
    <p:extLst>
      <p:ext uri="{BB962C8B-B14F-4D97-AF65-F5344CB8AC3E}">
        <p14:creationId xmlns:p14="http://schemas.microsoft.com/office/powerpoint/2010/main" val="3522743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38125" y="0"/>
            <a:ext cx="10515600" cy="1325563"/>
          </a:xfrm>
        </p:spPr>
        <p:txBody>
          <a:bodyPr/>
          <a:lstStyle/>
          <a:p>
            <a:r>
              <a:rPr lang="nl-NL" dirty="0" smtClean="0"/>
              <a:t>Les 4 Afsluiting</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Maak van les 4 opdracht 8, 9, 10, 13, 15, en de diagnostische toets.</a:t>
            </a:r>
            <a:endParaRPr lang="nl-NL" dirty="0"/>
          </a:p>
          <a:p>
            <a:pPr marL="457200" lvl="1" indent="0">
              <a:buNone/>
            </a:pPr>
            <a:endParaRPr lang="nl-NL" dirty="0" smtClean="0"/>
          </a:p>
        </p:txBody>
      </p:sp>
    </p:spTree>
    <p:extLst>
      <p:ext uri="{BB962C8B-B14F-4D97-AF65-F5344CB8AC3E}">
        <p14:creationId xmlns:p14="http://schemas.microsoft.com/office/powerpoint/2010/main" val="539272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0"/>
            <a:ext cx="10515600" cy="1325563"/>
          </a:xfrm>
        </p:spPr>
        <p:txBody>
          <a:bodyPr/>
          <a:lstStyle/>
          <a:p>
            <a:r>
              <a:rPr lang="nl-NL" b="1" dirty="0" smtClean="0"/>
              <a:t>Verhaaltjes</a:t>
            </a:r>
            <a:endParaRPr lang="nl-NL" b="1" dirty="0"/>
          </a:p>
        </p:txBody>
      </p:sp>
      <p:sp>
        <p:nvSpPr>
          <p:cNvPr id="3" name="Tijdelijke aanduiding voor inhoud 2"/>
          <p:cNvSpPr>
            <a:spLocks noGrp="1"/>
          </p:cNvSpPr>
          <p:nvPr>
            <p:ph idx="1"/>
          </p:nvPr>
        </p:nvSpPr>
        <p:spPr>
          <a:xfrm>
            <a:off x="594360" y="2285683"/>
            <a:ext cx="10515600" cy="4351338"/>
          </a:xfrm>
        </p:spPr>
        <p:txBody>
          <a:bodyPr/>
          <a:lstStyle/>
          <a:p>
            <a:r>
              <a:rPr lang="nl-NL" dirty="0" smtClean="0"/>
              <a:t>Onderstreep of streep door.</a:t>
            </a:r>
          </a:p>
          <a:p>
            <a:r>
              <a:rPr lang="nl-NL" dirty="0" smtClean="0"/>
              <a:t>Bij de computer noteer je wat belangrijk is ( =onderstrepen)</a:t>
            </a:r>
          </a:p>
          <a:p>
            <a:r>
              <a:rPr lang="nl-NL" dirty="0" smtClean="0"/>
              <a:t>Herkenningswoorden : meer, minder, korting, toeslag, er bij, er af.</a:t>
            </a:r>
          </a:p>
          <a:p>
            <a:endParaRPr lang="nl-NL" dirty="0"/>
          </a:p>
          <a:p>
            <a:endParaRPr lang="nl-NL" dirty="0"/>
          </a:p>
        </p:txBody>
      </p:sp>
    </p:spTree>
    <p:extLst>
      <p:ext uri="{BB962C8B-B14F-4D97-AF65-F5344CB8AC3E}">
        <p14:creationId xmlns:p14="http://schemas.microsoft.com/office/powerpoint/2010/main" val="226622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0"/>
            <a:ext cx="10515600" cy="1325563"/>
          </a:xfrm>
        </p:spPr>
        <p:txBody>
          <a:bodyPr/>
          <a:lstStyle/>
          <a:p>
            <a:r>
              <a:rPr lang="nl-NL" b="1" dirty="0" smtClean="0"/>
              <a:t>Verhaaltjes</a:t>
            </a:r>
            <a:endParaRPr lang="nl-NL" b="1" dirty="0"/>
          </a:p>
        </p:txBody>
      </p:sp>
      <p:sp>
        <p:nvSpPr>
          <p:cNvPr id="3" name="Tijdelijke aanduiding voor inhoud 2"/>
          <p:cNvSpPr>
            <a:spLocks noGrp="1"/>
          </p:cNvSpPr>
          <p:nvPr>
            <p:ph idx="1"/>
          </p:nvPr>
        </p:nvSpPr>
        <p:spPr>
          <a:xfrm>
            <a:off x="594360" y="1691323"/>
            <a:ext cx="10515600" cy="4351338"/>
          </a:xfrm>
        </p:spPr>
        <p:txBody>
          <a:bodyPr/>
          <a:lstStyle/>
          <a:p>
            <a:pPr marL="0" indent="0">
              <a:buNone/>
            </a:pPr>
            <a:r>
              <a:rPr lang="nl-NL" b="1" dirty="0"/>
              <a:t>Leonardo gaat weer op stap in zijn Bugatti </a:t>
            </a:r>
            <a:r>
              <a:rPr lang="nl-NL" b="1" dirty="0" err="1"/>
              <a:t>Veyron</a:t>
            </a:r>
            <a:r>
              <a:rPr lang="nl-NL" b="1" dirty="0"/>
              <a:t>. Hij rijdt weer van Pisa naar Milaan met gemiddeld 380 km/uur. Hij doet hier 3 kwartier over. Op de terugweg komt hij wederom in een file terecht. De file is 10 km lang en hier doet hij 1,5 uur over. Hierna volgt nog 60 km langzaam rijdend verkeer van 40 km/uur. Waarna Leonardo zijn weg weer normaal kan vervolgen. In totaal is zijn gemiddelde snelheid gemeten over de heen en terugweg 114 km/uur. Wat is zijn gemiddelde snelheid op de terugweg op het stuk zonder file of langzaam rijdend verkeer?</a:t>
            </a:r>
            <a:endParaRPr lang="nl-NL" dirty="0"/>
          </a:p>
          <a:p>
            <a:endParaRPr lang="nl-NL" dirty="0"/>
          </a:p>
        </p:txBody>
      </p:sp>
    </p:spTree>
    <p:extLst>
      <p:ext uri="{BB962C8B-B14F-4D97-AF65-F5344CB8AC3E}">
        <p14:creationId xmlns:p14="http://schemas.microsoft.com/office/powerpoint/2010/main" val="2946904081"/>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407</Words>
  <Application>Microsoft Office PowerPoint</Application>
  <PresentationFormat>Breedbeeld</PresentationFormat>
  <Paragraphs>67</Paragraphs>
  <Slides>12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Calibri Light</vt:lpstr>
      <vt:lpstr>Kantoorthema</vt:lpstr>
      <vt:lpstr>Les 4-5</vt:lpstr>
      <vt:lpstr>Vandaag</vt:lpstr>
      <vt:lpstr>Lesdoelen:</vt:lpstr>
      <vt:lpstr>Les 4 dagelijkse situaties met + en -</vt:lpstr>
      <vt:lpstr>Les 4 dagelijkse situaties met + en -</vt:lpstr>
      <vt:lpstr>Les 4 Belangrijk hierbij voor de toets</vt:lpstr>
      <vt:lpstr>Les 4 Afsluiting</vt:lpstr>
      <vt:lpstr>Verhaaltjes</vt:lpstr>
      <vt:lpstr>Verhaaltjes</vt:lpstr>
      <vt:lpstr>Les 5 Dagelijkse situaties met x of :</vt:lpstr>
      <vt:lpstr>Lesdoelen:</vt:lpstr>
      <vt:lpstr>Conclusie van vandaag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4</dc:title>
  <dc:creator>M. van Zutphent</dc:creator>
  <cp:lastModifiedBy>M. van Zutphent</cp:lastModifiedBy>
  <cp:revision>14</cp:revision>
  <dcterms:created xsi:type="dcterms:W3CDTF">2018-12-19T09:11:54Z</dcterms:created>
  <dcterms:modified xsi:type="dcterms:W3CDTF">2019-01-14T08:01:44Z</dcterms:modified>
</cp:coreProperties>
</file>