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8" r:id="rId2"/>
  </p:sldMasterIdLst>
  <p:sldIdLst>
    <p:sldId id="256" r:id="rId3"/>
    <p:sldId id="257" r:id="rId4"/>
    <p:sldId id="258" r:id="rId5"/>
    <p:sldId id="259" r:id="rId6"/>
    <p:sldId id="267" r:id="rId7"/>
    <p:sldId id="260" r:id="rId8"/>
    <p:sldId id="264" r:id="rId9"/>
    <p:sldId id="266" r:id="rId10"/>
    <p:sldId id="262" r:id="rId11"/>
    <p:sldId id="263" r:id="rId1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3" autoAdjust="0"/>
    <p:restoredTop sz="94660"/>
  </p:normalViewPr>
  <p:slideViewPr>
    <p:cSldViewPr snapToGrid="0">
      <p:cViewPr varScale="1">
        <p:scale>
          <a:sx n="89" d="100"/>
          <a:sy n="89" d="100"/>
        </p:scale>
        <p:origin x="32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2" y="2208000"/>
            <a:ext cx="8545479" cy="1824000"/>
          </a:xfrm>
        </p:spPr>
        <p:txBody>
          <a:bodyPr lIns="0" tIns="0" rIns="0" bIns="0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4632000"/>
            <a:ext cx="9753600" cy="1824000"/>
          </a:xfrm>
        </p:spPr>
        <p:txBody>
          <a:bodyPr anchor="ctr" anchorCtr="0"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151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406902"/>
            <a:ext cx="97536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2906713"/>
            <a:ext cx="9753600" cy="1500187"/>
          </a:xfrm>
        </p:spPr>
        <p:txBody>
          <a:bodyPr lIns="0"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C3AD186D-9E66-6041-B2EE-C3D96E49AEDA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959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1598401"/>
            <a:ext cx="4775200" cy="3394075"/>
          </a:xfrm>
        </p:spPr>
        <p:txBody>
          <a:bodyPr lIns="0"/>
          <a:lstStyle>
            <a:lvl1pPr>
              <a:defRPr sz="2200">
                <a:solidFill>
                  <a:srgbClr val="000000"/>
                </a:solidFill>
              </a:defRPr>
            </a:lvl1pPr>
            <a:lvl2pPr>
              <a:defRPr sz="2200">
                <a:solidFill>
                  <a:srgbClr val="000000"/>
                </a:solidFill>
              </a:defRPr>
            </a:lvl2pPr>
            <a:lvl3pPr>
              <a:defRPr sz="2200">
                <a:solidFill>
                  <a:srgbClr val="000000"/>
                </a:solidFill>
              </a:defRPr>
            </a:lvl3pPr>
            <a:lvl4pPr>
              <a:defRPr sz="1800">
                <a:solidFill>
                  <a:srgbClr val="000000"/>
                </a:solidFill>
              </a:defRPr>
            </a:lvl4pPr>
            <a:lvl5pPr>
              <a:defRPr sz="18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598401"/>
            <a:ext cx="4775200" cy="3394075"/>
          </a:xfrm>
        </p:spPr>
        <p:txBody>
          <a:bodyPr lIns="0"/>
          <a:lstStyle>
            <a:lvl1pPr>
              <a:defRPr sz="2200">
                <a:solidFill>
                  <a:srgbClr val="000000"/>
                </a:solidFill>
              </a:defRPr>
            </a:lvl1pPr>
            <a:lvl2pPr>
              <a:defRPr sz="2200">
                <a:solidFill>
                  <a:srgbClr val="000000"/>
                </a:solidFill>
              </a:defRPr>
            </a:lvl2pPr>
            <a:lvl3pPr>
              <a:defRPr sz="2200">
                <a:solidFill>
                  <a:srgbClr val="000000"/>
                </a:solidFill>
              </a:defRPr>
            </a:lvl3pPr>
            <a:lvl4pPr>
              <a:defRPr sz="1800">
                <a:solidFill>
                  <a:srgbClr val="000000"/>
                </a:solidFill>
              </a:defRPr>
            </a:lvl4pPr>
            <a:lvl5pPr>
              <a:defRPr sz="18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C3AD186D-9E66-6041-B2EE-C3D96E49AEDA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2327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4639"/>
            <a:ext cx="9753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1535114"/>
            <a:ext cx="4777317" cy="639763"/>
          </a:xfrm>
        </p:spPr>
        <p:txBody>
          <a:bodyPr lIns="0" anchor="b"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2247097"/>
            <a:ext cx="4777317" cy="3879065"/>
          </a:xfrm>
        </p:spPr>
        <p:txBody>
          <a:bodyPr lIns="0"/>
          <a:lstStyle>
            <a:lvl1pPr>
              <a:defRPr sz="22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4"/>
            <a:ext cx="4779432" cy="639763"/>
          </a:xfrm>
        </p:spPr>
        <p:txBody>
          <a:bodyPr lIns="0" anchor="b"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247096"/>
            <a:ext cx="4779433" cy="3879067"/>
          </a:xfrm>
        </p:spPr>
        <p:txBody>
          <a:bodyPr lIns="0"/>
          <a:lstStyle>
            <a:lvl1pPr>
              <a:defRPr sz="22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C3AD186D-9E66-6041-B2EE-C3D96E49AEDA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21432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C3AD186D-9E66-6041-B2EE-C3D96E49AEDA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154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C3AD186D-9E66-6041-B2EE-C3D96E49AEDA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4971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3050"/>
            <a:ext cx="3401485" cy="1162051"/>
          </a:xfrm>
        </p:spPr>
        <p:txBody>
          <a:bodyPr anchor="t" anchorCtr="0">
            <a:normAutofit/>
          </a:bodyPr>
          <a:lstStyle>
            <a:lvl1pPr algn="l">
              <a:defRPr sz="1800" b="1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206067" cy="5853113"/>
          </a:xfrm>
        </p:spPr>
        <p:txBody>
          <a:bodyPr lIns="0"/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1435103"/>
            <a:ext cx="3401485" cy="4691063"/>
          </a:xfrm>
        </p:spPr>
        <p:txBody>
          <a:bodyPr lIns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C3AD186D-9E66-6041-B2EE-C3D96E49AEDA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1688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C3AD186D-9E66-6041-B2EE-C3D96E49AEDA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0443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C3AD186D-9E66-6041-B2EE-C3D96E49AEDA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02333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6"/>
            <a:ext cx="2743200" cy="4387851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206376"/>
            <a:ext cx="7416800" cy="4387851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C3AD186D-9E66-6041-B2EE-C3D96E49AEDA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9989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ekop">
    <p:bg>
      <p:bgPr>
        <a:blipFill dpi="0" rotWithShape="1">
          <a:blip r:embed="rId2">
            <a:lum/>
          </a:blip>
          <a:srcRect/>
          <a:stretch>
            <a:fillRect t="-5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000" y="2097088"/>
            <a:ext cx="8688000" cy="1954212"/>
          </a:xfrm>
          <a:prstGeom prst="rect">
            <a:avLst/>
          </a:prstGeom>
        </p:spPr>
        <p:txBody>
          <a:bodyPr anchor="ctr"/>
          <a:lstStyle>
            <a:lvl1pPr algn="ctr">
              <a:defRPr sz="3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397290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ekop">
    <p:bg>
      <p:bgPr>
        <a:blipFill dpi="0" rotWithShape="1">
          <a:blip r:embed="rId2">
            <a:lum/>
          </a:blip>
          <a:srcRect/>
          <a:stretch>
            <a:fillRect t="-5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000" y="2097088"/>
            <a:ext cx="8688000" cy="1954212"/>
          </a:xfrm>
          <a:prstGeom prst="rect">
            <a:avLst/>
          </a:prstGeom>
        </p:spPr>
        <p:txBody>
          <a:bodyPr anchor="ctr"/>
          <a:lstStyle>
            <a:lvl1pPr algn="ctr">
              <a:defRPr sz="3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882172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eldia">
    <p:bg>
      <p:bgPr>
        <a:blipFill dpi="0" rotWithShape="1">
          <a:blip r:embed="rId2">
            <a:lum/>
          </a:blip>
          <a:srcRect/>
          <a:stretch>
            <a:fillRect t="-5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2600" y="2097089"/>
            <a:ext cx="8686800" cy="1954211"/>
          </a:xfrm>
          <a:prstGeom prst="rect">
            <a:avLst/>
          </a:prstGeom>
        </p:spPr>
        <p:txBody>
          <a:bodyPr anchor="ctr"/>
          <a:lstStyle>
            <a:lvl1pPr algn="ctr">
              <a:defRPr sz="3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56932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eldia">
    <p:bg>
      <p:bgPr>
        <a:blipFill dpi="0" rotWithShape="1">
          <a:blip r:embed="rId2">
            <a:lum/>
          </a:blip>
          <a:srcRect/>
          <a:stretch>
            <a:fillRect t="-5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2600" y="2097089"/>
            <a:ext cx="8686800" cy="1954211"/>
          </a:xfrm>
          <a:prstGeom prst="rect">
            <a:avLst/>
          </a:prstGeom>
        </p:spPr>
        <p:txBody>
          <a:bodyPr anchor="ctr"/>
          <a:lstStyle>
            <a:lvl1pPr algn="ctr">
              <a:defRPr sz="3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109945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eldia">
    <p:bg>
      <p:bgPr>
        <a:blipFill dpi="0" rotWithShape="1">
          <a:blip r:embed="rId2">
            <a:lum/>
          </a:blip>
          <a:srcRect/>
          <a:stretch>
            <a:fillRect t="-5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2600" y="2097089"/>
            <a:ext cx="8686800" cy="1954211"/>
          </a:xfrm>
          <a:prstGeom prst="rect">
            <a:avLst/>
          </a:prstGeom>
        </p:spPr>
        <p:txBody>
          <a:bodyPr anchor="ctr"/>
          <a:lstStyle>
            <a:lvl1pPr algn="ctr">
              <a:defRPr sz="3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76314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lIns="0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19202" y="6356352"/>
            <a:ext cx="938426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2" y="6356352"/>
            <a:ext cx="553615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fld id="{C13B8F7D-BDF4-40D9-8DEC-E5B366A5771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584641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eldia">
    <p:bg>
      <p:bgPr>
        <a:blipFill dpi="0" rotWithShape="1">
          <a:blip r:embed="rId2">
            <a:lum/>
          </a:blip>
          <a:srcRect/>
          <a:stretch>
            <a:fillRect t="-5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2600" y="2097089"/>
            <a:ext cx="8686800" cy="1954211"/>
          </a:xfrm>
          <a:prstGeom prst="rect">
            <a:avLst/>
          </a:prstGeom>
        </p:spPr>
        <p:txBody>
          <a:bodyPr anchor="ctr"/>
          <a:lstStyle>
            <a:lvl1pPr algn="ctr">
              <a:defRPr sz="3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41438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3050"/>
            <a:ext cx="3401485" cy="1162051"/>
          </a:xfrm>
        </p:spPr>
        <p:txBody>
          <a:bodyPr anchor="t" anchorCtr="0">
            <a:normAutofit/>
          </a:bodyPr>
          <a:lstStyle>
            <a:lvl1pPr algn="l">
              <a:defRPr sz="1800" b="1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206067" cy="5853113"/>
          </a:xfrm>
        </p:spPr>
        <p:txBody>
          <a:bodyPr lIns="0"/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1435103"/>
            <a:ext cx="3401485" cy="4691063"/>
          </a:xfrm>
        </p:spPr>
        <p:txBody>
          <a:bodyPr lIns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19202" y="6356352"/>
            <a:ext cx="938426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09602" y="6356352"/>
            <a:ext cx="553615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fld id="{C13B8F7D-BDF4-40D9-8DEC-E5B366A5771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3722516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eldia">
    <p:bg>
      <p:bgPr>
        <a:blipFill dpi="0" rotWithShape="1">
          <a:blip r:embed="rId2">
            <a:lum/>
          </a:blip>
          <a:srcRect/>
          <a:stretch>
            <a:fillRect t="-5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2600" y="2097089"/>
            <a:ext cx="8686800" cy="1954211"/>
          </a:xfrm>
          <a:prstGeom prst="rect">
            <a:avLst/>
          </a:prstGeom>
        </p:spPr>
        <p:txBody>
          <a:bodyPr anchor="ctr"/>
          <a:lstStyle>
            <a:lvl1pPr algn="ctr">
              <a:defRPr sz="3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6967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eldia">
    <p:bg>
      <p:bgPr>
        <a:blipFill dpi="0" rotWithShape="1">
          <a:blip r:embed="rId2">
            <a:lum/>
          </a:blip>
          <a:srcRect/>
          <a:stretch>
            <a:fillRect t="-5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2600" y="2097089"/>
            <a:ext cx="8686800" cy="1954211"/>
          </a:xfrm>
          <a:prstGeom prst="rect">
            <a:avLst/>
          </a:prstGeom>
        </p:spPr>
        <p:txBody>
          <a:bodyPr anchor="ctr"/>
          <a:lstStyle>
            <a:lvl1pPr algn="ctr">
              <a:defRPr sz="3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59470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2130427"/>
            <a:ext cx="9753600" cy="1470025"/>
          </a:xfrm>
        </p:spPr>
        <p:txBody>
          <a:bodyPr/>
          <a:lstStyle>
            <a:lvl1pPr algn="ctr">
              <a:defRPr>
                <a:latin typeface="Verdana"/>
                <a:cs typeface="Verdana"/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9753600" cy="1752600"/>
          </a:xfrm>
        </p:spPr>
        <p:txBody>
          <a:bodyPr lIns="0"/>
          <a:lstStyle>
            <a:lvl1pPr marL="0" indent="0" algn="ctr">
              <a:buNone/>
              <a:defRPr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C3AD186D-9E66-6041-B2EE-C3D96E49AEDA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515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lIns="0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C3AD186D-9E66-6041-B2EE-C3D96E49AEDA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2938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9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2192000" cy="6864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0" y="4632000"/>
            <a:ext cx="12192000" cy="1824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0" y="2208000"/>
            <a:ext cx="9753600" cy="1824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7" name="Picture 6" descr="28036_MBO_logo_VP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99136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2208002"/>
            <a:ext cx="8534400" cy="1823999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199" y="4632001"/>
            <a:ext cx="9753600" cy="182400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7755026" y="6575622"/>
            <a:ext cx="3217775" cy="138499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algn="r"/>
            <a:r>
              <a:rPr lang="nl-NL" sz="900" dirty="0">
                <a:solidFill>
                  <a:schemeClr val="accent1"/>
                </a:solidFill>
              </a:rPr>
              <a:t>Onderdeel </a:t>
            </a:r>
            <a:r>
              <a:rPr lang="nl-NL" sz="900" dirty="0" smtClean="0">
                <a:solidFill>
                  <a:schemeClr val="accent1"/>
                </a:solidFill>
              </a:rPr>
              <a:t>van</a:t>
            </a:r>
            <a:r>
              <a:rPr lang="nl-NL" sz="900" baseline="0" dirty="0" smtClean="0">
                <a:solidFill>
                  <a:schemeClr val="accent1"/>
                </a:solidFill>
              </a:rPr>
              <a:t> </a:t>
            </a:r>
            <a:r>
              <a:rPr lang="nl-NL" sz="900" b="1" dirty="0" smtClean="0">
                <a:solidFill>
                  <a:schemeClr val="accent1"/>
                </a:solidFill>
              </a:rPr>
              <a:t>STC GROUP</a:t>
            </a:r>
            <a:endParaRPr lang="nl-NL" sz="9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628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 algn="l" defTabSz="457200" rtl="0" eaLnBrk="1" latinLnBrk="0" hangingPunct="1">
        <a:spcBef>
          <a:spcPct val="0"/>
        </a:spcBef>
        <a:buNone/>
        <a:defRPr sz="3200" b="1" i="0" kern="1200">
          <a:solidFill>
            <a:schemeClr val="bg1"/>
          </a:solidFill>
          <a:latin typeface="Verdana"/>
          <a:ea typeface="+mj-ea"/>
          <a:cs typeface="Verdan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000" kern="1200">
          <a:solidFill>
            <a:srgbClr val="FFFFFF"/>
          </a:solidFill>
          <a:latin typeface="Verdana"/>
          <a:ea typeface="+mn-ea"/>
          <a:cs typeface="Verdan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3000" kern="1200">
          <a:solidFill>
            <a:srgbClr val="FFFFFF"/>
          </a:solidFill>
          <a:latin typeface="Verdana"/>
          <a:ea typeface="+mn-ea"/>
          <a:cs typeface="Verdan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3000" kern="1200">
          <a:solidFill>
            <a:srgbClr val="FFFFFF"/>
          </a:solidFill>
          <a:latin typeface="Verdana"/>
          <a:ea typeface="+mn-ea"/>
          <a:cs typeface="Verdan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3000" kern="1200">
          <a:solidFill>
            <a:srgbClr val="FFFFFF"/>
          </a:solidFill>
          <a:latin typeface="Verdana"/>
          <a:ea typeface="+mn-ea"/>
          <a:cs typeface="Verdan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3000" kern="1200">
          <a:solidFill>
            <a:srgbClr val="FFFFFF"/>
          </a:solidFill>
          <a:latin typeface="Verdana"/>
          <a:ea typeface="+mn-ea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28036_MBO_footer.jpg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80912"/>
            <a:ext cx="12192000" cy="577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274639"/>
            <a:ext cx="9753600" cy="1143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1600202"/>
            <a:ext cx="9753600" cy="4525963"/>
          </a:xfrm>
          <a:prstGeom prst="rect">
            <a:avLst/>
          </a:prstGeom>
        </p:spPr>
        <p:txBody>
          <a:bodyPr vert="horz" lIns="91440" tIns="0" rIns="0" bIns="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19202" y="6356352"/>
            <a:ext cx="938426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9602" y="6356352"/>
            <a:ext cx="55361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pPr algn="l"/>
            <a:fld id="{C3AD186D-9E66-6041-B2EE-C3D96E49AEDA}" type="slidenum">
              <a:rPr lang="en-US" smtClean="0"/>
              <a:pPr algn="l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598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</p:sldLayoutIdLst>
  <p:txStyles>
    <p:titleStyle>
      <a:lvl1pPr algn="l" defTabSz="457200" rtl="0" eaLnBrk="1" latinLnBrk="0" hangingPunct="1">
        <a:spcBef>
          <a:spcPct val="0"/>
        </a:spcBef>
        <a:buNone/>
        <a:defRPr sz="3200" b="1" i="0" kern="1200">
          <a:solidFill>
            <a:schemeClr val="tx1"/>
          </a:solidFill>
          <a:latin typeface="Verdana"/>
          <a:ea typeface="+mj-ea"/>
          <a:cs typeface="Verdan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Verdana"/>
          <a:ea typeface="+mn-ea"/>
          <a:cs typeface="Verdan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Verdana"/>
          <a:ea typeface="+mn-ea"/>
          <a:cs typeface="Verdan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Verdana"/>
          <a:ea typeface="+mn-ea"/>
          <a:cs typeface="Verdan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Verdana"/>
          <a:ea typeface="+mn-ea"/>
          <a:cs typeface="Verdan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Verdana"/>
          <a:ea typeface="+mn-ea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ekenen-rotterdam-3f.jouwweb.nl/" TargetMode="Externa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Les </a:t>
            </a:r>
            <a:r>
              <a:rPr lang="nl-NL" dirty="0" smtClean="0"/>
              <a:t>2 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Grote getallen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898638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Vandaag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Heb je nu een makkelijke manier geleerd om te delen met komma’s?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dirty="0" smtClean="0"/>
              <a:t>     4 : 0,25 =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 smtClean="0"/>
              <a:t>Weet je weer hoeveel nullen een miljard heeft?</a:t>
            </a:r>
          </a:p>
          <a:p>
            <a:endParaRPr lang="nl-NL" dirty="0"/>
          </a:p>
          <a:p>
            <a:r>
              <a:rPr lang="nl-NL" dirty="0" smtClean="0"/>
              <a:t>Zo niet kijk dan op de site!</a:t>
            </a:r>
            <a:endParaRPr lang="nl-NL" dirty="0" smtClean="0"/>
          </a:p>
          <a:p>
            <a:endParaRPr lang="nl-NL" dirty="0"/>
          </a:p>
          <a:p>
            <a:endParaRPr lang="nl-NL" dirty="0"/>
          </a:p>
        </p:txBody>
      </p:sp>
      <p:cxnSp>
        <p:nvCxnSpPr>
          <p:cNvPr id="6" name="Rechte verbindingslijn 5"/>
          <p:cNvCxnSpPr/>
          <p:nvPr/>
        </p:nvCxnSpPr>
        <p:spPr>
          <a:xfrm flipV="1">
            <a:off x="0" y="1032387"/>
            <a:ext cx="12005187" cy="1474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22253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Vandaag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Activeren</a:t>
            </a: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r>
              <a:rPr lang="nl-NL" dirty="0" smtClean="0"/>
              <a:t>Opstarten</a:t>
            </a:r>
            <a:endParaRPr lang="nl-NL" dirty="0" smtClean="0"/>
          </a:p>
          <a:p>
            <a:endParaRPr lang="nl-NL" dirty="0"/>
          </a:p>
          <a:p>
            <a:r>
              <a:rPr lang="nl-NL" dirty="0" smtClean="0"/>
              <a:t>Handig </a:t>
            </a:r>
            <a:r>
              <a:rPr lang="nl-NL" dirty="0" smtClean="0"/>
              <a:t>rekenen: delen</a:t>
            </a:r>
            <a:endParaRPr lang="nl-NL" dirty="0" smtClean="0"/>
          </a:p>
          <a:p>
            <a:endParaRPr lang="nl-NL" dirty="0"/>
          </a:p>
          <a:p>
            <a:r>
              <a:rPr lang="nl-NL" dirty="0" smtClean="0"/>
              <a:t>Verder werken</a:t>
            </a:r>
          </a:p>
          <a:p>
            <a:endParaRPr lang="nl-NL" dirty="0"/>
          </a:p>
          <a:p>
            <a:endParaRPr lang="nl-NL" dirty="0"/>
          </a:p>
        </p:txBody>
      </p:sp>
      <p:cxnSp>
        <p:nvCxnSpPr>
          <p:cNvPr id="6" name="Rechte verbindingslijn 5"/>
          <p:cNvCxnSpPr/>
          <p:nvPr/>
        </p:nvCxnSpPr>
        <p:spPr>
          <a:xfrm flipV="1">
            <a:off x="0" y="1032387"/>
            <a:ext cx="12005187" cy="1474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7888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Onderdeel getallen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Les 1 -&gt; Rekenen zonder rekenmachine</a:t>
            </a:r>
          </a:p>
          <a:p>
            <a:endParaRPr lang="nl-NL" dirty="0"/>
          </a:p>
          <a:p>
            <a:r>
              <a:rPr lang="nl-NL" b="1" dirty="0" smtClean="0"/>
              <a:t>Les 2 -&gt; Grote getallen</a:t>
            </a:r>
          </a:p>
          <a:p>
            <a:endParaRPr lang="nl-NL" dirty="0"/>
          </a:p>
          <a:p>
            <a:r>
              <a:rPr lang="nl-NL" dirty="0" smtClean="0"/>
              <a:t>Les 3 -&gt; Regels voor de volgorde van bewerkingen</a:t>
            </a:r>
          </a:p>
          <a:p>
            <a:endParaRPr lang="nl-NL" dirty="0"/>
          </a:p>
          <a:p>
            <a:r>
              <a:rPr lang="nl-NL" dirty="0" smtClean="0"/>
              <a:t>Les 4 -&gt; Optellen en aftrekken in dagelijkse situaties</a:t>
            </a:r>
          </a:p>
          <a:p>
            <a:endParaRPr lang="nl-NL" dirty="0"/>
          </a:p>
          <a:p>
            <a:r>
              <a:rPr lang="nl-NL" dirty="0" smtClean="0"/>
              <a:t>Les 5 -&gt; Vermenigvuldigen en delen in dagelijkse situaties</a:t>
            </a:r>
          </a:p>
          <a:p>
            <a:endParaRPr lang="nl-NL" dirty="0"/>
          </a:p>
          <a:p>
            <a:r>
              <a:rPr lang="nl-NL" dirty="0" smtClean="0"/>
              <a:t>Les 6 -&gt; Combineren van bewerkingen in berekeningen</a:t>
            </a:r>
          </a:p>
          <a:p>
            <a:endParaRPr lang="nl-NL" dirty="0"/>
          </a:p>
          <a:p>
            <a:endParaRPr lang="nl-NL" dirty="0"/>
          </a:p>
        </p:txBody>
      </p:sp>
      <p:cxnSp>
        <p:nvCxnSpPr>
          <p:cNvPr id="6" name="Rechte verbindingslijn 5"/>
          <p:cNvCxnSpPr/>
          <p:nvPr/>
        </p:nvCxnSpPr>
        <p:spPr>
          <a:xfrm flipV="1">
            <a:off x="0" y="1032387"/>
            <a:ext cx="12005187" cy="1474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42133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Activeren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Maak de diagnostische toets op bladzijde 16</a:t>
            </a:r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/>
          </a:p>
        </p:txBody>
      </p:sp>
      <p:cxnSp>
        <p:nvCxnSpPr>
          <p:cNvPr id="6" name="Rechte verbindingslijn 5"/>
          <p:cNvCxnSpPr/>
          <p:nvPr/>
        </p:nvCxnSpPr>
        <p:spPr>
          <a:xfrm flipV="1">
            <a:off x="0" y="1032387"/>
            <a:ext cx="12005187" cy="1474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09017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Activeren</a:t>
            </a:r>
            <a:endParaRPr lang="nl-NL" dirty="0"/>
          </a:p>
        </p:txBody>
      </p:sp>
      <p:pic>
        <p:nvPicPr>
          <p:cNvPr id="2" name="Tijdelijke aanduiding voor inhoud 1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52" r="7292"/>
          <a:stretch/>
        </p:blipFill>
        <p:spPr>
          <a:xfrm rot="5400000">
            <a:off x="2782527" y="84462"/>
            <a:ext cx="4648734" cy="7315087"/>
          </a:xfrm>
        </p:spPr>
      </p:pic>
      <p:cxnSp>
        <p:nvCxnSpPr>
          <p:cNvPr id="6" name="Rechte verbindingslijn 5"/>
          <p:cNvCxnSpPr/>
          <p:nvPr/>
        </p:nvCxnSpPr>
        <p:spPr>
          <a:xfrm flipV="1">
            <a:off x="0" y="1032387"/>
            <a:ext cx="12005187" cy="1474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98476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Beginnen met maken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 smtClean="0"/>
          </a:p>
          <a:p>
            <a:r>
              <a:rPr lang="nl-NL" dirty="0" smtClean="0"/>
              <a:t>Maak nu opdracht </a:t>
            </a:r>
            <a:r>
              <a:rPr lang="nl-NL" dirty="0" smtClean="0"/>
              <a:t>1,2 en 3</a:t>
            </a:r>
            <a:endParaRPr lang="nl-NL" dirty="0"/>
          </a:p>
        </p:txBody>
      </p:sp>
      <p:cxnSp>
        <p:nvCxnSpPr>
          <p:cNvPr id="6" name="Rechte verbindingslijn 5"/>
          <p:cNvCxnSpPr/>
          <p:nvPr/>
        </p:nvCxnSpPr>
        <p:spPr>
          <a:xfrm flipV="1">
            <a:off x="0" y="1032387"/>
            <a:ext cx="12005187" cy="1474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96576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Opdracht </a:t>
            </a:r>
            <a:r>
              <a:rPr lang="nl-NL" dirty="0" smtClean="0"/>
              <a:t>1-3</a:t>
            </a:r>
            <a:endParaRPr lang="nl-NL" dirty="0"/>
          </a:p>
        </p:txBody>
      </p:sp>
      <p:cxnSp>
        <p:nvCxnSpPr>
          <p:cNvPr id="6" name="Rechte verbindingslijn 5"/>
          <p:cNvCxnSpPr/>
          <p:nvPr/>
        </p:nvCxnSpPr>
        <p:spPr>
          <a:xfrm flipV="1">
            <a:off x="0" y="1032387"/>
            <a:ext cx="12005187" cy="1474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" name="Tekstvak 2"/>
          <p:cNvSpPr txBox="1"/>
          <p:nvPr/>
        </p:nvSpPr>
        <p:spPr>
          <a:xfrm>
            <a:off x="6530196" y="1259456"/>
            <a:ext cx="48049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/>
          </a:p>
          <a:p>
            <a:endParaRPr lang="nl-NL" dirty="0"/>
          </a:p>
        </p:txBody>
      </p:sp>
      <p:pic>
        <p:nvPicPr>
          <p:cNvPr id="7" name="Tijdelijke aanduiding voor inhoud 6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23" t="5637" r="21901"/>
          <a:stretch/>
        </p:blipFill>
        <p:spPr>
          <a:xfrm>
            <a:off x="1219200" y="1259456"/>
            <a:ext cx="5434642" cy="4866453"/>
          </a:xfrm>
        </p:spPr>
      </p:pic>
    </p:spTree>
    <p:extLst>
      <p:ext uri="{BB962C8B-B14F-4D97-AF65-F5344CB8AC3E}">
        <p14:creationId xmlns:p14="http://schemas.microsoft.com/office/powerpoint/2010/main" val="25161911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Handig rekenen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nl-NL" dirty="0" smtClean="0"/>
              <a:t>8 : 0,4 = </a:t>
            </a:r>
          </a:p>
          <a:p>
            <a:pPr marL="0" indent="0">
              <a:buNone/>
            </a:pPr>
            <a:r>
              <a:rPr lang="nl-NL" dirty="0"/>
              <a:t> </a:t>
            </a:r>
            <a:r>
              <a:rPr lang="nl-NL" dirty="0" smtClean="0"/>
              <a:t>  Reken de komma er uit. Dus 80 : 4 = 20 . </a:t>
            </a:r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dirty="0"/>
              <a:t>Voor meer tips zie de filmpjes op de site: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dirty="0"/>
              <a:t>	</a:t>
            </a:r>
            <a:r>
              <a:rPr lang="nl-NL" dirty="0">
                <a:hlinkClick r:id="rId2"/>
              </a:rPr>
              <a:t>www.rekenen-rotterdam-3f.jouwweb.nl</a:t>
            </a:r>
            <a:r>
              <a:rPr lang="nl-NL" dirty="0"/>
              <a:t> 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</p:txBody>
      </p:sp>
      <p:cxnSp>
        <p:nvCxnSpPr>
          <p:cNvPr id="6" name="Rechte verbindingslijn 5"/>
          <p:cNvCxnSpPr/>
          <p:nvPr/>
        </p:nvCxnSpPr>
        <p:spPr>
          <a:xfrm flipV="1">
            <a:off x="0" y="1032387"/>
            <a:ext cx="12005187" cy="1474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59356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Verder werken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Maak verder van les 2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/>
              <a:t> Opdrachten 8,9,12,14,15,19</a:t>
            </a:r>
            <a:r>
              <a:rPr lang="nl-NL" dirty="0"/>
              <a:t>, 21,22 en 25.</a:t>
            </a:r>
            <a:endParaRPr lang="nl-NL" dirty="0"/>
          </a:p>
        </p:txBody>
      </p:sp>
      <p:cxnSp>
        <p:nvCxnSpPr>
          <p:cNvPr id="6" name="Rechte verbindingslijn 5"/>
          <p:cNvCxnSpPr/>
          <p:nvPr/>
        </p:nvCxnSpPr>
        <p:spPr>
          <a:xfrm flipV="1">
            <a:off x="0" y="1032387"/>
            <a:ext cx="12005187" cy="1474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3487198"/>
      </p:ext>
    </p:extLst>
  </p:cSld>
  <p:clrMapOvr>
    <a:masterClrMapping/>
  </p:clrMapOvr>
</p:sld>
</file>

<file path=ppt/theme/theme1.xml><?xml version="1.0" encoding="utf-8"?>
<a:theme xmlns:a="http://schemas.openxmlformats.org/drawingml/2006/main" name="Thema1">
  <a:themeElements>
    <a:clrScheme name="Custom 1">
      <a:dk1>
        <a:srgbClr val="006072"/>
      </a:dk1>
      <a:lt1>
        <a:sysClr val="window" lastClr="FFFFFF"/>
      </a:lt1>
      <a:dk2>
        <a:srgbClr val="AFCA0B"/>
      </a:dk2>
      <a:lt2>
        <a:srgbClr val="F1E967"/>
      </a:lt2>
      <a:accent1>
        <a:srgbClr val="000000"/>
      </a:accent1>
      <a:accent2>
        <a:srgbClr val="AFCA0B"/>
      </a:accent2>
      <a:accent3>
        <a:srgbClr val="F1E967"/>
      </a:accent3>
      <a:accent4>
        <a:srgbClr val="006072"/>
      </a:accent4>
      <a:accent5>
        <a:srgbClr val="C8F10F"/>
      </a:accent5>
      <a:accent6>
        <a:srgbClr val="1681A5"/>
      </a:accent6>
      <a:hlink>
        <a:srgbClr val="006072"/>
      </a:hlink>
      <a:folHlink>
        <a:srgbClr val="7F7F7F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hema1" id="{58A7E646-C8E5-46F1-8B4F-F3BB628815B4}" vid="{62470E01-3D69-4277-9FB4-0AFF6AC083EB}"/>
    </a:ext>
  </a:extLst>
</a:theme>
</file>

<file path=ppt/theme/theme2.xml><?xml version="1.0" encoding="utf-8"?>
<a:theme xmlns:a="http://schemas.openxmlformats.org/drawingml/2006/main" name="STC Nieuw">
  <a:themeElements>
    <a:clrScheme name="Custom 3">
      <a:dk1>
        <a:srgbClr val="000000"/>
      </a:dk1>
      <a:lt1>
        <a:sysClr val="window" lastClr="FFFFFF"/>
      </a:lt1>
      <a:dk2>
        <a:srgbClr val="AFCA0B"/>
      </a:dk2>
      <a:lt2>
        <a:srgbClr val="F1E967"/>
      </a:lt2>
      <a:accent1>
        <a:srgbClr val="006072"/>
      </a:accent1>
      <a:accent2>
        <a:srgbClr val="AFCA0B"/>
      </a:accent2>
      <a:accent3>
        <a:srgbClr val="F1E967"/>
      </a:accent3>
      <a:accent4>
        <a:srgbClr val="878787"/>
      </a:accent4>
      <a:accent5>
        <a:srgbClr val="C8F10F"/>
      </a:accent5>
      <a:accent6>
        <a:srgbClr val="1681A5"/>
      </a:accent6>
      <a:hlink>
        <a:srgbClr val="006072"/>
      </a:hlink>
      <a:folHlink>
        <a:srgbClr val="7F7F7F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TC Nieuw" id="{0B29A423-1B9F-4F98-B993-D920BFB04DA0}" vid="{2CAFC205-64F4-46B5-A766-6802F2050D5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Thema1</Template>
  <TotalTime>1096</TotalTime>
  <Words>162</Words>
  <Application>Microsoft Office PowerPoint</Application>
  <PresentationFormat>Breedbeeld</PresentationFormat>
  <Paragraphs>53</Paragraphs>
  <Slides>10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10</vt:i4>
      </vt:variant>
    </vt:vector>
  </HeadingPairs>
  <TitlesOfParts>
    <vt:vector size="15" baseType="lpstr">
      <vt:lpstr>Arial</vt:lpstr>
      <vt:lpstr>Calibri</vt:lpstr>
      <vt:lpstr>Verdana</vt:lpstr>
      <vt:lpstr>Thema1</vt:lpstr>
      <vt:lpstr>STC Nieuw</vt:lpstr>
      <vt:lpstr>Les 2 </vt:lpstr>
      <vt:lpstr>Vandaag</vt:lpstr>
      <vt:lpstr>Onderdeel getallen</vt:lpstr>
      <vt:lpstr>Activeren</vt:lpstr>
      <vt:lpstr>Activeren</vt:lpstr>
      <vt:lpstr>Beginnen met maken</vt:lpstr>
      <vt:lpstr>Opdracht 1-3</vt:lpstr>
      <vt:lpstr>Handig rekenen</vt:lpstr>
      <vt:lpstr>Verder werken</vt:lpstr>
      <vt:lpstr>Vandaag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M. van Zutphent</dc:creator>
  <cp:lastModifiedBy>M. van Zutphent</cp:lastModifiedBy>
  <cp:revision>10</cp:revision>
  <dcterms:created xsi:type="dcterms:W3CDTF">2019-02-04T10:41:25Z</dcterms:created>
  <dcterms:modified xsi:type="dcterms:W3CDTF">2019-02-19T10:10:04Z</dcterms:modified>
</cp:coreProperties>
</file>